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8" r:id="rId10"/>
    <p:sldId id="289" r:id="rId11"/>
    <p:sldId id="265" r:id="rId12"/>
    <p:sldId id="266" r:id="rId13"/>
    <p:sldId id="267" r:id="rId14"/>
    <p:sldId id="268" r:id="rId15"/>
    <p:sldId id="269" r:id="rId16"/>
    <p:sldId id="270" r:id="rId17"/>
    <p:sldId id="287" r:id="rId18"/>
    <p:sldId id="271" r:id="rId19"/>
    <p:sldId id="272" r:id="rId20"/>
    <p:sldId id="274" r:id="rId21"/>
    <p:sldId id="275" r:id="rId22"/>
    <p:sldId id="276" r:id="rId23"/>
    <p:sldId id="28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9144000" cy="6858000" type="screen4x3"/>
  <p:notesSz cx="6858000" cy="994727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54" y="14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9472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9472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9472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9472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9472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9472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884613" y="0"/>
            <a:ext cx="2970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62525" cy="3721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724400"/>
            <a:ext cx="54768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9448800"/>
            <a:ext cx="29622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3D5AC8AE-C8FD-4B8B-BEA4-C118ECFF67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2521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ACF4F8-D6F5-4FA9-B0D7-3D46DBDA96BE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40DFE16-BFF1-472E-9910-CC443A04CA31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884613" y="9448800"/>
            <a:ext cx="2970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601A65D8-2763-4BE7-8186-1BA68FD366FF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379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5B45C3-5B36-467F-9F78-66CEFAF2401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038B4DD6-525E-49A5-8BE6-F2B20FEEC18C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12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3884613" y="9448800"/>
            <a:ext cx="2970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5A1F3CE-421F-4745-B9E1-E02AAA256812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12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403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51982-9F3E-4064-825E-A9BCC73D8073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D244BA92-8C7A-447D-B35E-B7DA533136B2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13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884613" y="9448800"/>
            <a:ext cx="2970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9E8ACDD-640E-4041-B3CB-2ED42B4CF390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13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505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B6B132-7EB8-4223-90D2-B54503CFE67E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2B68EC2F-2872-45EB-A1D7-D7CE28C683BA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14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884613" y="9448800"/>
            <a:ext cx="2970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6F5AC562-C835-4779-82D0-3F547DD14ED3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14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608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E96EEE-1252-4708-9337-B1EFF04DA4F0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181D345-540C-4814-A14C-FD7F551EAB83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15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884613" y="9448800"/>
            <a:ext cx="2970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344AD51-9B92-4C20-999D-8A92B7F9A901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15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710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D502EB-09A8-4B00-8BE1-02E5201A7DBB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ACA38F10-5A61-4A18-91AD-BAC3FF71622E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16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884613" y="9448800"/>
            <a:ext cx="2970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92781B-0CC2-4616-B66B-A54BB4923C45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16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813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86400" cy="4476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>
              <a:latin typeface="Calibri" pitchFamily="32" charset="0"/>
              <a:ea typeface="Microsoft YaHei" charset="-122"/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106267D0-3183-42BE-AAF8-8C6770AB2926}" type="slidenum">
              <a:rPr lang="ru-RU" altLang="ru-RU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16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674679-32DD-436C-B1AF-2857C7CD94BA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DB4D3BC1-A373-4E10-BC45-53D8EA3A260A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18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884613" y="9448800"/>
            <a:ext cx="2970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2DA05F63-1BE1-4AAF-9A87-70F44E939F64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18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915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80BABD-28EE-4913-84B2-60453DC554E2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F82B08FC-7461-4244-B3FC-7D6676A49646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19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884613" y="9448800"/>
            <a:ext cx="2970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AAC6FFEA-0E4A-4131-BF17-9269D32FE175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19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017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77F559-AC7F-41DB-9D69-53DB0FFBF8C8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0AA5125D-BFCB-4972-BED6-F5E5E0383777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20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3884613" y="9448800"/>
            <a:ext cx="2970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F56BA5AC-593A-4113-8EF0-1CF51CC82808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20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222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804A90-B81E-4D36-96CB-839DD8264229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14855421-259A-43DF-A425-CC781042E2B4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21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884613" y="9448800"/>
            <a:ext cx="2970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712B585B-C9DF-4AAD-AAA8-0036B071F027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21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325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E15F13-783E-4B2E-9C75-C1DBA943379B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9050BDE9-904D-49DB-8CD2-3D97D1E64576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22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3884613" y="9448800"/>
            <a:ext cx="2970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BA4FD55-C66C-4230-BDFD-C1B6089FB06A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22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427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D7A8A2-44C7-439D-B38E-14FF21DA0FAF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B64EE5AE-5DC1-4953-B1EC-BBD115F75A7C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884613" y="9448800"/>
            <a:ext cx="2970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637A1838-4395-48A4-9518-F4B0A6AD6361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481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63C5B6-D888-4449-B09C-055B86A63E1F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597749FD-8DD0-4AEF-9F4B-D0F1A56DD101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24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3884613" y="9448800"/>
            <a:ext cx="2970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FCF3773B-6773-4C7D-B2A8-7751FB54C6BD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24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529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5374BF-F473-4090-B658-DB7FDAFAE841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98D6404E-A0F0-40C0-B564-F48EAB2A38D2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25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884613" y="9448800"/>
            <a:ext cx="2970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A10EF784-8C31-499C-B4C0-C972F8BE52F6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25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632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76C27C-A9F7-43AB-85A1-A2C7DD103898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5DD4D2D4-E38A-4D56-A420-3EEB640C8AAC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26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884613" y="9448800"/>
            <a:ext cx="2970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D01394B0-45C2-4CE2-B349-C91826C69CE6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26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734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99349A-2497-4A10-BB33-81613CFDE053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5F663C0-434D-403B-88AD-192F33EC380D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27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3884613" y="9448800"/>
            <a:ext cx="2970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EF559CC-A2CD-4CB9-A6A6-00BBC2598B5A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27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837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2969F2-4C40-43C3-A40C-F5A704899DD8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A8CC66D2-DBA8-4819-96C8-E671E5F95538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28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939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0463" cy="3729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973D75-4E97-4101-A9FA-8D3489D68051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C4ECA88-852E-4298-A5EA-29A9A744A1E2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29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6041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0463" cy="3729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9E5DC6-F741-4AC6-A424-9E334A2C67C3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1D64BC0D-DAC8-4ED2-A2CB-DF9050D91DD3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30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6144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0463" cy="3729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898934-0FF9-4E0B-A887-F55D31470DCC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0E791C60-F2EE-4F70-A7F5-1A2F3AFF7D1A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31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6246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0463" cy="3729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9D265B-6704-415C-B51E-A3AB5A2238A5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5D74594E-6308-416C-96CA-DE6C70AA01C6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32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6349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0463" cy="3729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B833A09-DA3C-4195-A5ED-D5C3948E1A3D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29EE6BD6-0A7F-45CF-95E2-16F6D8BEFED8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884613" y="9448800"/>
            <a:ext cx="2970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4FF1D15-2F6B-452E-B811-817C18362818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584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EFFEE4-FF14-44E7-8C65-E5CAF47025DD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57F2B26C-604D-44E5-A1A9-BC8041127436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4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884613" y="9448800"/>
            <a:ext cx="2970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3C50B887-F161-4D16-9061-EF9E694FB3CE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4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686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C01E51-31CE-4565-895B-D737F51B6311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BB2A4747-09B9-43B5-8ED4-BCC4B5059EFA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5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884613" y="9448800"/>
            <a:ext cx="2970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0C6DA23C-3651-4984-9664-500FA026CEDC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5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789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944C92-09A8-494E-9AD2-4DB6F21EDCEB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52931029-7369-4E4E-A1C6-F1823E9E1887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6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884613" y="9448800"/>
            <a:ext cx="2970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902A319-FA25-464B-9A02-C7650CFA1440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6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891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BE5182-9A57-4443-8CF0-C92A28CB930B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97B3B1AA-D58B-4871-B2E6-0EF5F73DBD9B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7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884613" y="9448800"/>
            <a:ext cx="2970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832F542-DCD2-43BE-9D7F-7084019FD440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7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99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DFBB28-659C-4227-99CC-E351D6BB391B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323E636-1A5F-44B3-9533-3F56E5C4C0F7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8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884613" y="9448800"/>
            <a:ext cx="2970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ADDF5237-F322-4E21-ABE3-43116DA271DE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8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096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FCCE757-FD6B-4D0D-B645-320C3725D296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3884613" y="944880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419AEA7-7954-4882-B88D-C1FAF380A193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11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884613" y="9448800"/>
            <a:ext cx="2970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1387BB31-3B4F-4149-BBD4-39805AF9FB59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11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301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24400"/>
            <a:ext cx="5478463" cy="447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B8E8CF-3163-4627-833F-7445AE5FFC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56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64FE381-C199-4B8D-829E-A79B5450CC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631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3050" y="128588"/>
            <a:ext cx="2054225" cy="59880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3450" cy="59880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4F13B81-2269-47F2-97CB-4646454323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168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C4FC959-9146-47D4-AFA1-F8CEA23C80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992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9D3CADA-9281-4C3A-BCF0-2F1CB6D1F4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466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1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3837" cy="451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55FEABC-B416-4600-8FBE-0BB7E1DBBD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219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DE1362-F828-4A41-9374-6457BC659E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01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28AF100-258D-4F7A-9C2E-B66628F368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974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FF378C2-F8FE-4BFD-BF8F-12ABBB407F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262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99B0C18-1F79-4855-BE7A-CD94D43AA2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1261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B7A59C-8EAF-4B00-AFAD-CF930B0DF5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629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0075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0075" cy="451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353175"/>
            <a:ext cx="21320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24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fld id="{2A5CB82A-E636-4EAF-A9BC-77077F1E3A2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685800" y="500063"/>
            <a:ext cx="77724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>
                <a:solidFill>
                  <a:srgbClr val="000000"/>
                </a:solidFill>
                <a:latin typeface="Calibri" pitchFamily="32" charset="0"/>
              </a:rPr>
              <a:t>Публичный отчет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371600" y="2357438"/>
            <a:ext cx="6400800" cy="263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spcBef>
                <a:spcPts val="800"/>
              </a:spcBef>
              <a:buClrTx/>
              <a:buFontTx/>
              <a:buNone/>
            </a:pPr>
            <a:r>
              <a:rPr lang="ru-RU" altLang="ru-RU" sz="3200" dirty="0">
                <a:solidFill>
                  <a:srgbClr val="898989"/>
                </a:solidFill>
                <a:latin typeface="Calibri" pitchFamily="32" charset="0"/>
              </a:rPr>
              <a:t>муниципального </a:t>
            </a:r>
            <a:r>
              <a:rPr lang="ru-RU" altLang="ru-RU" sz="3200" dirty="0" smtClean="0">
                <a:solidFill>
                  <a:srgbClr val="898989"/>
                </a:solidFill>
                <a:latin typeface="Calibri" pitchFamily="32" charset="0"/>
              </a:rPr>
              <a:t>общеобразовательного </a:t>
            </a:r>
            <a:r>
              <a:rPr lang="ru-RU" altLang="ru-RU" sz="3200" dirty="0">
                <a:solidFill>
                  <a:srgbClr val="898989"/>
                </a:solidFill>
                <a:latin typeface="Calibri" pitchFamily="32" charset="0"/>
              </a:rPr>
              <a:t>учреждения </a:t>
            </a:r>
            <a:r>
              <a:rPr lang="ru-RU" altLang="ru-RU" sz="3200" dirty="0" smtClean="0">
                <a:solidFill>
                  <a:srgbClr val="898989"/>
                </a:solidFill>
                <a:latin typeface="Calibri" pitchFamily="32" charset="0"/>
              </a:rPr>
              <a:t>                                               «Средней школы </a:t>
            </a:r>
            <a:r>
              <a:rPr lang="ru-RU" altLang="ru-RU" sz="3200" dirty="0">
                <a:solidFill>
                  <a:srgbClr val="898989"/>
                </a:solidFill>
                <a:latin typeface="Calibri" pitchFamily="32" charset="0"/>
              </a:rPr>
              <a:t>№ </a:t>
            </a:r>
            <a:r>
              <a:rPr lang="ru-RU" altLang="ru-RU" sz="3200" dirty="0" smtClean="0">
                <a:solidFill>
                  <a:srgbClr val="898989"/>
                </a:solidFill>
                <a:latin typeface="Calibri" pitchFamily="32" charset="0"/>
              </a:rPr>
              <a:t>70»</a:t>
            </a:r>
            <a:endParaRPr lang="ru-RU" altLang="ru-RU" sz="3200" dirty="0">
              <a:solidFill>
                <a:srgbClr val="898989"/>
              </a:solidFill>
              <a:latin typeface="Calibri" pitchFamily="32" charset="0"/>
            </a:endParaRPr>
          </a:p>
          <a:p>
            <a:pPr algn="ctr">
              <a:spcBef>
                <a:spcPts val="800"/>
              </a:spcBef>
              <a:buClrTx/>
              <a:buFontTx/>
              <a:buNone/>
            </a:pPr>
            <a:r>
              <a:rPr lang="ru-RU" altLang="ru-RU" sz="3200" dirty="0">
                <a:solidFill>
                  <a:srgbClr val="898989"/>
                </a:solidFill>
                <a:latin typeface="Calibri" pitchFamily="32" charset="0"/>
              </a:rPr>
              <a:t>За </a:t>
            </a:r>
            <a:r>
              <a:rPr lang="ru-RU" altLang="ru-RU" sz="3200" dirty="0" smtClean="0">
                <a:solidFill>
                  <a:srgbClr val="898989"/>
                </a:solidFill>
                <a:latin typeface="Calibri" pitchFamily="32" charset="0"/>
              </a:rPr>
              <a:t>2014-2015 </a:t>
            </a:r>
            <a:r>
              <a:rPr lang="ru-RU" altLang="ru-RU" sz="3200" dirty="0">
                <a:solidFill>
                  <a:srgbClr val="898989"/>
                </a:solidFill>
                <a:latin typeface="Calibri" pitchFamily="32" charset="0"/>
              </a:rPr>
              <a:t>учебный год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0075" cy="636116"/>
          </a:xfrm>
        </p:spPr>
        <p:txBody>
          <a:bodyPr/>
          <a:lstStyle/>
          <a:p>
            <a:r>
              <a:rPr lang="ru-RU" dirty="0" smtClean="0"/>
              <a:t>Достижения школы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0075" cy="5760640"/>
          </a:xfrm>
        </p:spPr>
        <p:txBody>
          <a:bodyPr/>
          <a:lstStyle/>
          <a:p>
            <a:pPr lvl="0"/>
            <a:r>
              <a:rPr lang="ru-RU" sz="1800" dirty="0"/>
              <a:t>Районная акция «Добро» (сбор вещей для детей из тубдиспансера, Дома малютки);</a:t>
            </a:r>
          </a:p>
          <a:p>
            <a:pPr lvl="0"/>
            <a:r>
              <a:rPr lang="ru-RU" sz="1800" dirty="0"/>
              <a:t>Городской конкурс вокального творчества «Отчизну славим свою» (лауреаты);</a:t>
            </a:r>
          </a:p>
          <a:p>
            <a:pPr lvl="0"/>
            <a:r>
              <a:rPr lang="ru-RU" sz="1800" dirty="0"/>
              <a:t>Несение почётного наряда на Посту № 1 Оценка «Отлично»;</a:t>
            </a:r>
          </a:p>
          <a:p>
            <a:pPr lvl="0"/>
            <a:r>
              <a:rPr lang="ru-RU" sz="1800" dirty="0"/>
              <a:t>Городской конкурс декоративно-прикладного и изобразительного творчества «Пасхальная радость» (призеры)</a:t>
            </a:r>
          </a:p>
          <a:p>
            <a:pPr lvl="0"/>
            <a:r>
              <a:rPr lang="ru-RU" sz="1800" dirty="0"/>
              <a:t>Областная экологическая конференция «Экология и мы»;</a:t>
            </a:r>
          </a:p>
          <a:p>
            <a:pPr lvl="0"/>
            <a:r>
              <a:rPr lang="ru-RU" sz="1800" dirty="0"/>
              <a:t>Городской конкурс-выставка художественно-прикладного творчества «Люблю тебя родная сторона»</a:t>
            </a:r>
          </a:p>
          <a:p>
            <a:pPr lvl="0"/>
            <a:r>
              <a:rPr lang="ru-RU" sz="1800" dirty="0"/>
              <a:t>«Музейно-образовательная программа в Ярославском государственном «Историко-архитектурном музее-заповеднике для начальной школы «Ярославль и Ярославцы»;</a:t>
            </a:r>
          </a:p>
          <a:p>
            <a:pPr lvl="0"/>
            <a:r>
              <a:rPr lang="ru-RU" sz="1800" dirty="0"/>
              <a:t>Городская акция «Фронтовое фото деда»   (1 место);</a:t>
            </a:r>
          </a:p>
          <a:p>
            <a:pPr lvl="0"/>
            <a:r>
              <a:rPr lang="ru-RU" sz="1800" dirty="0"/>
              <a:t>Общешкольный праздник «Встреча поколений»;</a:t>
            </a:r>
          </a:p>
          <a:p>
            <a:pPr lvl="0"/>
            <a:r>
              <a:rPr lang="ru-RU" sz="1800" dirty="0"/>
              <a:t>Легкоатлетическая эстафета, посвященная Дню Победы;</a:t>
            </a:r>
          </a:p>
          <a:p>
            <a:pPr lvl="0"/>
            <a:r>
              <a:rPr lang="ru-RU" sz="1800" dirty="0"/>
              <a:t>Городской смотр-конкурс «Семейные ценности»;</a:t>
            </a:r>
          </a:p>
          <a:p>
            <a:pPr lvl="0"/>
            <a:r>
              <a:rPr lang="ru-RU" sz="1800" dirty="0"/>
              <a:t> Городская акция «Фронтовое фото деда»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722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200" b="1" dirty="0">
                <a:solidFill>
                  <a:srgbClr val="000000"/>
                </a:solidFill>
                <a:latin typeface="Calibri" pitchFamily="32" charset="0"/>
              </a:rPr>
              <a:t>Особенности образовательной программы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1071563"/>
            <a:ext cx="8229600" cy="50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1788" indent="-331788"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Программы обучения по предметам составлены на основе БУП – 2004 года и государственного образовательного стандарта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Непрерывное социально-экономическое образование с 1 по 11 класс;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Обеспечение безопасности учащихся через ведение с 5 класса предмета ОБЖ;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Переход на ФГОС в </a:t>
            </a:r>
            <a:r>
              <a:rPr lang="ru-RU" altLang="ru-RU" sz="2800" dirty="0" smtClean="0">
                <a:solidFill>
                  <a:srgbClr val="000000"/>
                </a:solidFill>
                <a:latin typeface="Calibri" pitchFamily="32" charset="0"/>
              </a:rPr>
              <a:t>1-5 </a:t>
            </a: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классах;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Структурное подразделение «Школа искусств»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ru-RU" altLang="ru-RU" sz="28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263433"/>
            <a:ext cx="8229600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2800" b="1" dirty="0">
                <a:solidFill>
                  <a:srgbClr val="000000"/>
                </a:solidFill>
                <a:latin typeface="Calibri" pitchFamily="32" charset="0"/>
              </a:rPr>
              <a:t>Особенности образования по ступеням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928688"/>
            <a:ext cx="8229600" cy="613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1788" indent="-331788"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550"/>
              </a:spcBef>
              <a:buFont typeface="Arial" charset="0"/>
              <a:buChar char="•"/>
            </a:pPr>
            <a:r>
              <a:rPr lang="ru-RU" altLang="ru-RU" sz="2200" dirty="0">
                <a:solidFill>
                  <a:srgbClr val="000000"/>
                </a:solidFill>
                <a:latin typeface="Calibri" pitchFamily="32" charset="0"/>
              </a:rPr>
              <a:t>В начальной школе программа классической начальной школы по УМК «Планета знаний», в 1-4 классах введен курс «Экономика для младших школьников» в рамках внеурочной деятельности;</a:t>
            </a:r>
          </a:p>
          <a:p>
            <a:pPr>
              <a:spcBef>
                <a:spcPts val="550"/>
              </a:spcBef>
              <a:buFont typeface="Arial" charset="0"/>
              <a:buChar char="•"/>
            </a:pPr>
            <a:r>
              <a:rPr lang="ru-RU" altLang="ru-RU" sz="2200" dirty="0">
                <a:solidFill>
                  <a:srgbClr val="000000"/>
                </a:solidFill>
                <a:latin typeface="Calibri" pitchFamily="32" charset="0"/>
              </a:rPr>
              <a:t>В основной школе введены предметы экономика и ОБЖ;</a:t>
            </a:r>
          </a:p>
          <a:p>
            <a:pPr>
              <a:spcBef>
                <a:spcPts val="550"/>
              </a:spcBef>
              <a:buFont typeface="Arial" charset="0"/>
              <a:buChar char="•"/>
            </a:pPr>
            <a:r>
              <a:rPr lang="ru-RU" altLang="ru-RU" sz="2200" dirty="0">
                <a:solidFill>
                  <a:srgbClr val="000000"/>
                </a:solidFill>
                <a:latin typeface="Calibri" pitchFamily="32" charset="0"/>
              </a:rPr>
              <a:t> Добавлены часы на предметы математика, русский язык, литературное чтение, окружающий мир - в начальной школе, математика и русский язык в основной школе выделены  для индивидуальных консультаций;</a:t>
            </a:r>
          </a:p>
          <a:p>
            <a:pPr>
              <a:spcBef>
                <a:spcPts val="550"/>
              </a:spcBef>
              <a:buFont typeface="Arial" charset="0"/>
              <a:buChar char="•"/>
            </a:pPr>
            <a:r>
              <a:rPr lang="ru-RU" altLang="ru-RU" sz="2200" dirty="0">
                <a:solidFill>
                  <a:srgbClr val="000000"/>
                </a:solidFill>
                <a:latin typeface="Calibri" pitchFamily="32" charset="0"/>
              </a:rPr>
              <a:t>В 10-11 классах  на профильную подготовку по экономике увеличены часы из нормы школьного компонента. Предложены элективные курсы по предметам: экономика, история, математика, русский язык, обществознание, биология, химия, литература. Для подготовки к ЕГЭ выделены часы по русскому языку и математике для индивидуальных консультаций.</a:t>
            </a:r>
          </a:p>
          <a:p>
            <a:pPr>
              <a:spcBef>
                <a:spcPts val="550"/>
              </a:spcBef>
              <a:buClrTx/>
              <a:buFontTx/>
              <a:buNone/>
            </a:pPr>
            <a:endParaRPr lang="ru-RU" altLang="ru-RU" sz="22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550"/>
              </a:spcBef>
              <a:buClrTx/>
              <a:buFontTx/>
              <a:buNone/>
            </a:pPr>
            <a:endParaRPr lang="ru-RU" altLang="ru-RU" sz="22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252413"/>
            <a:ext cx="822960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600" b="1" dirty="0">
                <a:solidFill>
                  <a:srgbClr val="000000"/>
                </a:solidFill>
                <a:latin typeface="Calibri" pitchFamily="32" charset="0"/>
              </a:rPr>
              <a:t>Организация </a:t>
            </a:r>
            <a:r>
              <a:rPr lang="ru-RU" altLang="ru-RU" sz="3600" b="1" dirty="0" err="1">
                <a:solidFill>
                  <a:srgbClr val="000000"/>
                </a:solidFill>
                <a:latin typeface="Calibri" pitchFamily="32" charset="0"/>
              </a:rPr>
              <a:t>предпрофильной</a:t>
            </a:r>
            <a:r>
              <a:rPr lang="ru-RU" altLang="ru-RU" sz="3600" b="1" dirty="0">
                <a:solidFill>
                  <a:srgbClr val="000000"/>
                </a:solidFill>
                <a:latin typeface="Calibri" pitchFamily="32" charset="0"/>
              </a:rPr>
              <a:t> подготовки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441450"/>
            <a:ext cx="8229600" cy="5299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337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150000"/>
              </a:lnSpc>
              <a:spcBef>
                <a:spcPts val="700"/>
              </a:spcBef>
              <a:buClrTx/>
              <a:buFontTx/>
              <a:buNone/>
            </a:pP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Обучение в МОУ СОШ № 70 по курсам:</a:t>
            </a:r>
          </a:p>
          <a:p>
            <a:pPr>
              <a:lnSpc>
                <a:spcPct val="150000"/>
              </a:lnSpc>
              <a:spcBef>
                <a:spcPts val="650"/>
              </a:spcBef>
              <a:buFont typeface="Arial" charset="0"/>
              <a:buChar char="•"/>
            </a:pPr>
            <a:r>
              <a:rPr lang="ru-RU" altLang="ru-RU" sz="2400" dirty="0">
                <a:solidFill>
                  <a:srgbClr val="000000"/>
                </a:solidFill>
                <a:latin typeface="Calibri" pitchFamily="32" charset="0"/>
              </a:rPr>
              <a:t>Профессиональное самоопределение</a:t>
            </a:r>
          </a:p>
          <a:p>
            <a:pPr>
              <a:lnSpc>
                <a:spcPct val="150000"/>
              </a:lnSpc>
              <a:spcBef>
                <a:spcPts val="650"/>
              </a:spcBef>
              <a:buFont typeface="Arial" charset="0"/>
              <a:buChar char="•"/>
            </a:pPr>
            <a:r>
              <a:rPr lang="ru-RU" altLang="ru-RU" sz="2400" dirty="0">
                <a:solidFill>
                  <a:srgbClr val="000000"/>
                </a:solidFill>
                <a:latin typeface="Calibri" pitchFamily="32" charset="0"/>
              </a:rPr>
              <a:t>Управление </a:t>
            </a:r>
            <a:r>
              <a:rPr lang="ru-RU" altLang="ru-RU" sz="2400" dirty="0" smtClean="0">
                <a:solidFill>
                  <a:srgbClr val="000000"/>
                </a:solidFill>
                <a:latin typeface="Calibri" pitchFamily="32" charset="0"/>
              </a:rPr>
              <a:t>персоналом</a:t>
            </a:r>
          </a:p>
          <a:p>
            <a:pPr>
              <a:lnSpc>
                <a:spcPct val="150000"/>
              </a:lnSpc>
              <a:spcBef>
                <a:spcPts val="650"/>
              </a:spcBef>
              <a:buFont typeface="Arial" charset="0"/>
              <a:buChar char="•"/>
            </a:pPr>
            <a:r>
              <a:rPr lang="ru-RU" altLang="ru-RU" sz="2400" dirty="0" smtClean="0">
                <a:solidFill>
                  <a:srgbClr val="000000"/>
                </a:solidFill>
                <a:latin typeface="Calibri" pitchFamily="32" charset="0"/>
              </a:rPr>
              <a:t>Управление проектом</a:t>
            </a:r>
            <a:endParaRPr lang="ru-RU" altLang="ru-RU" sz="24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lnSpc>
                <a:spcPct val="150000"/>
              </a:lnSpc>
              <a:spcBef>
                <a:spcPts val="650"/>
              </a:spcBef>
              <a:buFont typeface="Arial" charset="0"/>
              <a:buChar char="•"/>
            </a:pPr>
            <a:r>
              <a:rPr lang="ru-RU" altLang="ru-RU" sz="2400" dirty="0">
                <a:solidFill>
                  <a:srgbClr val="000000"/>
                </a:solidFill>
                <a:latin typeface="Calibri" pitchFamily="32" charset="0"/>
              </a:rPr>
              <a:t>Основы делопроизводства</a:t>
            </a:r>
          </a:p>
          <a:p>
            <a:pPr>
              <a:lnSpc>
                <a:spcPct val="150000"/>
              </a:lnSpc>
              <a:spcBef>
                <a:spcPts val="650"/>
              </a:spcBef>
              <a:buFont typeface="Arial" charset="0"/>
              <a:buChar char="•"/>
            </a:pPr>
            <a:r>
              <a:rPr lang="ru-RU" altLang="ru-RU" sz="2400" dirty="0">
                <a:solidFill>
                  <a:srgbClr val="000000"/>
                </a:solidFill>
                <a:latin typeface="Calibri" pitchFamily="32" charset="0"/>
              </a:rPr>
              <a:t>Литературное редактирование текста</a:t>
            </a:r>
          </a:p>
          <a:p>
            <a:pPr>
              <a:lnSpc>
                <a:spcPct val="150000"/>
              </a:lnSpc>
              <a:spcBef>
                <a:spcPts val="650"/>
              </a:spcBef>
              <a:buFont typeface="Arial" charset="0"/>
              <a:buChar char="•"/>
            </a:pPr>
            <a:r>
              <a:rPr lang="ru-RU" altLang="ru-RU" sz="2400" dirty="0">
                <a:solidFill>
                  <a:srgbClr val="000000"/>
                </a:solidFill>
                <a:latin typeface="Calibri" pitchFamily="32" charset="0"/>
              </a:rPr>
              <a:t>Математика в нашей </a:t>
            </a:r>
            <a:r>
              <a:rPr lang="ru-RU" altLang="ru-RU" sz="2400" dirty="0" smtClean="0">
                <a:solidFill>
                  <a:srgbClr val="000000"/>
                </a:solidFill>
                <a:latin typeface="Calibri" pitchFamily="32" charset="0"/>
              </a:rPr>
              <a:t>жизни</a:t>
            </a:r>
          </a:p>
          <a:p>
            <a:pPr>
              <a:lnSpc>
                <a:spcPct val="150000"/>
              </a:lnSpc>
              <a:spcBef>
                <a:spcPts val="650"/>
              </a:spcBef>
              <a:buFont typeface="Arial" charset="0"/>
              <a:buChar char="•"/>
            </a:pPr>
            <a:r>
              <a:rPr lang="ru-RU" altLang="ru-RU" sz="2400" dirty="0" smtClean="0">
                <a:solidFill>
                  <a:srgbClr val="000000"/>
                </a:solidFill>
                <a:latin typeface="Calibri" pitchFamily="32" charset="0"/>
              </a:rPr>
              <a:t>Английский язык в современных профессиях</a:t>
            </a:r>
            <a:endParaRPr lang="ru-RU" altLang="ru-RU" sz="24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lnSpc>
                <a:spcPct val="150000"/>
              </a:lnSpc>
              <a:spcBef>
                <a:spcPts val="650"/>
              </a:spcBef>
              <a:buClrTx/>
              <a:buFontTx/>
              <a:buNone/>
            </a:pPr>
            <a:endParaRPr lang="ru-RU" altLang="ru-RU" sz="28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lnSpc>
                <a:spcPct val="150000"/>
              </a:lnSpc>
              <a:spcBef>
                <a:spcPts val="700"/>
              </a:spcBef>
              <a:buClrTx/>
              <a:buFontTx/>
              <a:buNone/>
            </a:pPr>
            <a:endParaRPr lang="ru-RU" altLang="ru-RU" sz="28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lnSpc>
                <a:spcPct val="150000"/>
              </a:lnSpc>
              <a:spcBef>
                <a:spcPts val="700"/>
              </a:spcBef>
              <a:buClrTx/>
              <a:buFontTx/>
              <a:buNone/>
            </a:pPr>
            <a:endParaRPr lang="ru-RU" altLang="ru-RU" sz="28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57200" y="95029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200" b="1" dirty="0">
                <a:solidFill>
                  <a:srgbClr val="000000"/>
                </a:solidFill>
                <a:latin typeface="Calibri" pitchFamily="32" charset="0"/>
              </a:rPr>
              <a:t>Дополнительные образовательные услуги: «Школа искусств»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214438"/>
            <a:ext cx="82296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Обучалось </a:t>
            </a:r>
            <a:r>
              <a:rPr lang="ru-RU" altLang="ru-RU" sz="2800" dirty="0" smtClean="0">
                <a:solidFill>
                  <a:schemeClr val="tx1"/>
                </a:solidFill>
                <a:latin typeface="Calibri" pitchFamily="32" charset="0"/>
              </a:rPr>
              <a:t>514 детей  </a:t>
            </a: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на 2-х отделениях: музыкальном и </a:t>
            </a:r>
            <a:r>
              <a:rPr lang="ru-RU" altLang="ru-RU" sz="2800" dirty="0" err="1">
                <a:solidFill>
                  <a:schemeClr val="tx1"/>
                </a:solidFill>
                <a:latin typeface="Calibri" pitchFamily="32" charset="0"/>
              </a:rPr>
              <a:t>общеэстетическом</a:t>
            </a: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Музыкальное: хоровое пение, хоровое сольфеджио, вокальный ансамбль, вокал, музыкальная литература, игра на инструментах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                   ( фортепиано)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 err="1">
                <a:solidFill>
                  <a:schemeClr val="tx1"/>
                </a:solidFill>
                <a:latin typeface="Calibri" pitchFamily="32" charset="0"/>
              </a:rPr>
              <a:t>Общеэстетическое</a:t>
            </a: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: изостудия, батик,  отечественная культура, театральная студия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Работают </a:t>
            </a:r>
            <a:r>
              <a:rPr lang="ru-RU" altLang="ru-RU" sz="2800" dirty="0" smtClean="0">
                <a:solidFill>
                  <a:schemeClr val="tx1"/>
                </a:solidFill>
                <a:latin typeface="Calibri" pitchFamily="32" charset="0"/>
              </a:rPr>
              <a:t>9 </a:t>
            </a: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педагогов дополнительного образования и концертмейстеров.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b="1" dirty="0">
                <a:solidFill>
                  <a:srgbClr val="000000"/>
                </a:solidFill>
                <a:latin typeface="Calibri" pitchFamily="32" charset="0"/>
              </a:rPr>
              <a:t>Мероприятия «Школы искусств»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260475"/>
            <a:ext cx="8229600" cy="576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550"/>
              </a:spcBef>
              <a:buFont typeface="Arial" charset="0"/>
              <a:buChar char="•"/>
            </a:pPr>
            <a:r>
              <a:rPr lang="ru-RU" altLang="ru-RU" sz="2400" b="1" dirty="0">
                <a:solidFill>
                  <a:srgbClr val="000000"/>
                </a:solidFill>
                <a:latin typeface="Calibri" pitchFamily="32" charset="0"/>
              </a:rPr>
              <a:t>Школьные</a:t>
            </a:r>
            <a:r>
              <a:rPr lang="ru-RU" altLang="ru-RU" sz="2400" dirty="0">
                <a:solidFill>
                  <a:srgbClr val="000000"/>
                </a:solidFill>
                <a:latin typeface="Calibri" pitchFamily="32" charset="0"/>
              </a:rPr>
              <a:t>: Праздник знаний - 1сентября, День учителя, Посвящение в первоклассники Школьный конкурс талантов начальной школы, Новогодняя сказка, День святого Валентина, Весёлая Масленица,  Концертные номера к 8 марта, Ежегодный отчётный концерт «Школы искусств» для родителей, Выступления на празднике последнего </a:t>
            </a:r>
            <a:r>
              <a:rPr lang="ru-RU" altLang="ru-RU" sz="2400" dirty="0" smtClean="0">
                <a:solidFill>
                  <a:srgbClr val="000000"/>
                </a:solidFill>
                <a:latin typeface="Calibri" pitchFamily="32" charset="0"/>
              </a:rPr>
              <a:t>звонка, вечер встречи с выпускниками, литературно-музыкальные встречи к значимым датам.</a:t>
            </a:r>
            <a:endParaRPr lang="ru-RU" altLang="ru-RU" sz="24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550"/>
              </a:spcBef>
              <a:buFont typeface="Arial" charset="0"/>
              <a:buChar char="•"/>
            </a:pPr>
            <a:r>
              <a:rPr lang="ru-RU" altLang="ru-RU" sz="2400" b="1" dirty="0">
                <a:solidFill>
                  <a:srgbClr val="000000"/>
                </a:solidFill>
                <a:latin typeface="Calibri" pitchFamily="32" charset="0"/>
              </a:rPr>
              <a:t>Городские:</a:t>
            </a:r>
            <a:r>
              <a:rPr lang="ru-RU" altLang="ru-RU" sz="2400" dirty="0">
                <a:solidFill>
                  <a:srgbClr val="000000"/>
                </a:solidFill>
                <a:latin typeface="Calibri" pitchFamily="32" charset="0"/>
              </a:rPr>
              <a:t>  фестиваль ученических спектаклей «Играем в театр», фестиваль Патриотической песни, фестиваль детских хоровых коллективов «Русская зима»,  фестиваль вокалистов «Ближе к звездам», «Мы вместе», «Поющая осень» (дипломанты</a:t>
            </a:r>
            <a:r>
              <a:rPr lang="ru-RU" altLang="ru-RU" sz="2400" dirty="0" smtClean="0">
                <a:solidFill>
                  <a:srgbClr val="000000"/>
                </a:solidFill>
                <a:latin typeface="Calibri" pitchFamily="32" charset="0"/>
              </a:rPr>
              <a:t>).</a:t>
            </a:r>
            <a:endParaRPr lang="ru-RU" altLang="ru-RU" sz="24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550"/>
              </a:spcBef>
              <a:buClrTx/>
              <a:buFontTx/>
              <a:buNone/>
            </a:pPr>
            <a:endParaRPr lang="ru-RU" altLang="ru-RU" sz="22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550"/>
              </a:spcBef>
              <a:buClrTx/>
              <a:buFontTx/>
              <a:buNone/>
            </a:pPr>
            <a:endParaRPr lang="ru-RU" altLang="ru-RU" sz="22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550"/>
              </a:spcBef>
              <a:buClrTx/>
              <a:buFontTx/>
              <a:buNone/>
            </a:pPr>
            <a:endParaRPr lang="ru-RU" altLang="ru-RU" sz="22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395288" y="-26988"/>
            <a:ext cx="82296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200" b="1" dirty="0">
                <a:solidFill>
                  <a:srgbClr val="000000"/>
                </a:solidFill>
                <a:latin typeface="Calibri" pitchFamily="32" charset="0"/>
              </a:rPr>
              <a:t>Дополнительные образовательные услуги: кружки и секции</a:t>
            </a:r>
          </a:p>
        </p:txBody>
      </p:sp>
      <p:graphicFrame>
        <p:nvGraphicFramePr>
          <p:cNvPr id="17410" name="Group 2"/>
          <p:cNvGraphicFramePr>
            <a:graphicFrameLocks noGrp="1"/>
          </p:cNvGraphicFramePr>
          <p:nvPr/>
        </p:nvGraphicFramePr>
        <p:xfrm>
          <a:off x="357188" y="1079500"/>
          <a:ext cx="8234362" cy="5419980"/>
        </p:xfrm>
        <a:graphic>
          <a:graphicData uri="http://schemas.openxmlformats.org/drawingml/2006/table">
            <a:tbl>
              <a:tblPr/>
              <a:tblGrid>
                <a:gridCol w="4119562"/>
                <a:gridCol w="4114800"/>
              </a:tblGrid>
              <a:tr h="37306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Название кружка, секции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Мероприятия, конкурсы, выставки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5953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Шахматный                                        31 чел.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Шахматный турнир, районные и городские соревнования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588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За страницами школьного курса математики                                       30 чел.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Подготовка учащихся 9 класса к итоговой аттестации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080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Общая физическая подготовка                                     50 чел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Городские соревнования по волейболу, легкоатлетические эстафеты, марафон «Золотое кольцо»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461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Краеведение                                     30 чел.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Городская и областная конференции «Отечество», «Город в котором я живу», «Ярославль для молодых»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461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Экология и мы                                   20 чел.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Гор. конкурс «Птичий дом», «Накормите птиц зимой», городская эколого-биологическая олимпиада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5250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Занимательная грамматика          30 чел.              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Подготовка учащихся 9 класса к итоговой аттестации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Рост занятости учащихся в объединениях ДО и внеурочной деятельности</a:t>
            </a:r>
            <a:endParaRPr lang="ru-RU" sz="36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7782895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26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200" b="1" dirty="0">
                <a:solidFill>
                  <a:srgbClr val="000000"/>
                </a:solidFill>
                <a:latin typeface="Calibri" pitchFamily="32" charset="0"/>
              </a:rPr>
              <a:t>Условия осуществления образовательного процесса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1347788"/>
            <a:ext cx="8229600" cy="547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800"/>
              </a:spcBef>
              <a:buFont typeface="Arial" charset="0"/>
              <a:buChar char="•"/>
            </a:pPr>
            <a:r>
              <a:rPr lang="ru-RU" altLang="ru-RU" sz="3200" dirty="0">
                <a:solidFill>
                  <a:srgbClr val="000000"/>
                </a:solidFill>
                <a:latin typeface="Calibri" pitchFamily="32" charset="0"/>
              </a:rPr>
              <a:t>Режим работы: две смены с 8.30 до 14.10 и 13.25 – 16.45</a:t>
            </a:r>
          </a:p>
          <a:p>
            <a:pPr>
              <a:spcBef>
                <a:spcPts val="800"/>
              </a:spcBef>
              <a:buFont typeface="Arial" charset="0"/>
              <a:buChar char="•"/>
            </a:pPr>
            <a:r>
              <a:rPr lang="ru-RU" altLang="ru-RU" sz="3200" dirty="0">
                <a:solidFill>
                  <a:srgbClr val="000000"/>
                </a:solidFill>
                <a:latin typeface="Calibri" pitchFamily="32" charset="0"/>
              </a:rPr>
              <a:t>Продолжительность недели:                               в 1 классах – 5 дней, 2-11 – 6 дней.</a:t>
            </a:r>
          </a:p>
          <a:p>
            <a:pPr>
              <a:spcBef>
                <a:spcPts val="800"/>
              </a:spcBef>
              <a:buFont typeface="Arial" charset="0"/>
              <a:buChar char="•"/>
            </a:pPr>
            <a:r>
              <a:rPr lang="ru-RU" altLang="ru-RU" sz="3200" dirty="0">
                <a:solidFill>
                  <a:srgbClr val="000000"/>
                </a:solidFill>
                <a:latin typeface="Calibri" pitchFamily="32" charset="0"/>
              </a:rPr>
              <a:t>Продолжительность урока: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ru-RU" altLang="ru-RU" sz="3200" dirty="0">
                <a:solidFill>
                  <a:srgbClr val="000000"/>
                </a:solidFill>
                <a:latin typeface="Calibri" pitchFamily="32" charset="0"/>
              </a:rPr>
              <a:t>Понедельник – пятница по 45 минут,                 суббота и вторая смена – 40 минут.</a:t>
            </a:r>
          </a:p>
          <a:p>
            <a:pPr>
              <a:spcBef>
                <a:spcPts val="800"/>
              </a:spcBef>
              <a:buFont typeface="Arial" charset="0"/>
              <a:buChar char="•"/>
            </a:pPr>
            <a:r>
              <a:rPr lang="ru-RU" altLang="ru-RU" sz="3200" dirty="0">
                <a:solidFill>
                  <a:srgbClr val="000000"/>
                </a:solidFill>
                <a:latin typeface="Calibri" pitchFamily="32" charset="0"/>
              </a:rPr>
              <a:t>Группы продленного дня: </a:t>
            </a: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5 групп с 8.30 до 15.00, 1 группа с 15.00 до 18.00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endParaRPr lang="ru-RU" altLang="ru-RU" sz="3200" dirty="0">
              <a:solidFill>
                <a:srgbClr val="FF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57200" y="-14288"/>
            <a:ext cx="82296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200" b="1" dirty="0">
                <a:solidFill>
                  <a:srgbClr val="000000"/>
                </a:solidFill>
                <a:latin typeface="Calibri" pitchFamily="32" charset="0"/>
              </a:rPr>
              <a:t>Мероприятия по сохранению и укреплению здоровья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1079500"/>
            <a:ext cx="8229600" cy="521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>
                <a:solidFill>
                  <a:srgbClr val="000000"/>
                </a:solidFill>
                <a:latin typeface="Calibri" pitchFamily="32" charset="0"/>
              </a:rPr>
              <a:t>Реализация школьной целевой программы «Здоровье – мой выбор»;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>
                <a:solidFill>
                  <a:srgbClr val="000000"/>
                </a:solidFill>
                <a:latin typeface="Calibri" pitchFamily="32" charset="0"/>
              </a:rPr>
              <a:t>Организация обучения в соответствии с САНПиН;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>
                <a:solidFill>
                  <a:srgbClr val="000000"/>
                </a:solidFill>
                <a:latin typeface="Calibri" pitchFamily="32" charset="0"/>
              </a:rPr>
              <a:t>Вакцинации учащихся и сотрудников;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>
                <a:solidFill>
                  <a:srgbClr val="000000"/>
                </a:solidFill>
                <a:latin typeface="Calibri" pitchFamily="32" charset="0"/>
              </a:rPr>
              <a:t>Стенды по здоровому образу жизни;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>
                <a:solidFill>
                  <a:srgbClr val="000000"/>
                </a:solidFill>
                <a:latin typeface="Calibri" pitchFamily="32" charset="0"/>
              </a:rPr>
              <a:t>Классные часы, радиопередачи;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>
                <a:solidFill>
                  <a:srgbClr val="000000"/>
                </a:solidFill>
                <a:latin typeface="Calibri" pitchFamily="32" charset="0"/>
              </a:rPr>
              <a:t>Медицинские осмотры;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>
                <a:solidFill>
                  <a:srgbClr val="000000"/>
                </a:solidFill>
                <a:latin typeface="Calibri" pitchFamily="32" charset="0"/>
              </a:rPr>
              <a:t>Уроки физкультуры и прогулки на свежем воздухе;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>
                <a:solidFill>
                  <a:srgbClr val="000000"/>
                </a:solidFill>
                <a:latin typeface="Calibri" pitchFamily="32" charset="0"/>
              </a:rPr>
              <a:t>Витаминизация чая;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>
                <a:solidFill>
                  <a:srgbClr val="000000"/>
                </a:solidFill>
                <a:latin typeface="Calibri" pitchFamily="32" charset="0"/>
              </a:rPr>
              <a:t>Работа Центра ПМСС;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>
                <a:solidFill>
                  <a:srgbClr val="000000"/>
                </a:solidFill>
                <a:latin typeface="Calibri" pitchFamily="32" charset="0"/>
              </a:rPr>
              <a:t>Отслеживание динамики заболеваемости учащихся хроническими заболеваниями;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>
                <a:solidFill>
                  <a:srgbClr val="000000"/>
                </a:solidFill>
                <a:latin typeface="Calibri" pitchFamily="32" charset="0"/>
              </a:rPr>
              <a:t>Контроль за учащимися спецмедгрупп.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r>
              <a:rPr lang="ru-RU" altLang="ru-RU" sz="2200">
                <a:solidFill>
                  <a:srgbClr val="FF0000"/>
                </a:solidFill>
                <a:latin typeface="Calibri" pitchFamily="32" charset="0"/>
              </a:rPr>
              <a:t> 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endParaRPr lang="ru-RU" altLang="ru-RU" sz="2200">
              <a:solidFill>
                <a:srgbClr val="FF0000"/>
              </a:solidFill>
              <a:latin typeface="Calibri" pitchFamily="32" charset="0"/>
            </a:endParaRPr>
          </a:p>
          <a:p>
            <a:pPr>
              <a:spcBef>
                <a:spcPts val="500"/>
              </a:spcBef>
              <a:buClrTx/>
              <a:buFontTx/>
              <a:buNone/>
            </a:pPr>
            <a:endParaRPr lang="ru-RU" altLang="ru-RU" sz="2200">
              <a:solidFill>
                <a:srgbClr val="FF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23528" y="244037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000" b="1" dirty="0" smtClean="0">
                <a:solidFill>
                  <a:srgbClr val="000000"/>
                </a:solidFill>
                <a:latin typeface="Calibri" pitchFamily="32" charset="0"/>
              </a:rPr>
              <a:t>Информационная справка о школе</a:t>
            </a:r>
            <a:endParaRPr lang="ru-RU" altLang="ru-RU" sz="4000" b="1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000" b="1" dirty="0">
                <a:solidFill>
                  <a:srgbClr val="000000"/>
                </a:solidFill>
                <a:latin typeface="Calibri" pitchFamily="32" charset="0"/>
              </a:rPr>
              <a:t>Адрес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: 150003, </a:t>
            </a:r>
            <a:r>
              <a:rPr lang="ru-RU" altLang="ru-RU" sz="2000" dirty="0" err="1">
                <a:solidFill>
                  <a:srgbClr val="000000"/>
                </a:solidFill>
                <a:latin typeface="Calibri" pitchFamily="32" charset="0"/>
              </a:rPr>
              <a:t>г.Ярославль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, ул. Терешковой, д.20 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000" b="1" dirty="0">
                <a:solidFill>
                  <a:srgbClr val="000000"/>
                </a:solidFill>
                <a:latin typeface="Calibri" pitchFamily="32" charset="0"/>
              </a:rPr>
              <a:t>Год постройки  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- 1949.  Первоначальное название школы -  средняя общеобразовательная трудовая политехническая с производственным обучением. Первый выпуск 8 класса – 1953 год.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000" b="1" dirty="0">
                <a:solidFill>
                  <a:srgbClr val="000000"/>
                </a:solidFill>
                <a:latin typeface="Calibri" pitchFamily="32" charset="0"/>
              </a:rPr>
              <a:t>Лицензия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 департамента образования Администрации Ярославской области от  05 .12.2005  (серия  А   № 184207, регистрационный           № 76242505/л036).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000" b="1" dirty="0">
                <a:solidFill>
                  <a:srgbClr val="000000"/>
                </a:solidFill>
                <a:latin typeface="Calibri" pitchFamily="32" charset="0"/>
              </a:rPr>
              <a:t>Свидетельство о государственной аккредитации 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департамента образования администрации Ярославской области от 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2" charset="0"/>
              </a:rPr>
              <a:t>08.05.2015 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года  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2" charset="0"/>
              </a:rPr>
              <a:t>(76 А 01 № 0000156, 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регистрационный № 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2" charset="0"/>
              </a:rPr>
              <a:t>78/15).</a:t>
            </a:r>
            <a:endParaRPr lang="ru-RU" altLang="ru-RU" sz="20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000" b="1" dirty="0">
                <a:solidFill>
                  <a:srgbClr val="000000"/>
                </a:solidFill>
                <a:latin typeface="Calibri" pitchFamily="32" charset="0"/>
              </a:rPr>
              <a:t>Директор школы 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– Луковикова Ирина Ивановна.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         Педагогический стаж – 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2" charset="0"/>
              </a:rPr>
              <a:t>26 лет, 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стаж  в руководящей должности – 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2" charset="0"/>
              </a:rPr>
              <a:t>19 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лет, стаж в данном учреждении  - 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2" charset="0"/>
              </a:rPr>
              <a:t>10 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лет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>
                <a:solidFill>
                  <a:srgbClr val="000000"/>
                </a:solidFill>
                <a:latin typeface="Calibri" pitchFamily="32" charset="0"/>
              </a:rPr>
              <a:t>Кадровые ресурсы школы</a:t>
            </a:r>
          </a:p>
        </p:txBody>
      </p:sp>
      <p:graphicFrame>
        <p:nvGraphicFramePr>
          <p:cNvPr id="2150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010664"/>
              </p:ext>
            </p:extLst>
          </p:nvPr>
        </p:nvGraphicFramePr>
        <p:xfrm>
          <a:off x="457200" y="1600200"/>
          <a:ext cx="8234363" cy="4708525"/>
        </p:xfrm>
        <a:graphic>
          <a:graphicData uri="http://schemas.openxmlformats.org/drawingml/2006/table">
            <a:tbl>
              <a:tblPr/>
              <a:tblGrid>
                <a:gridCol w="4119563"/>
                <a:gridCol w="4114800"/>
              </a:tblGrid>
              <a:tr h="470852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Высшая категория – 7 (16%)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Первая категория – 18 (42%)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Молодых специалистов – 18  (41%)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Прошли курсовую подготовку                             в 2014-2015 году - 15 человек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marL="733425" indent="-276225" eaLnBrk="0" hangingPunct="0">
                        <a:spcBef>
                          <a:spcPts val="700"/>
                        </a:spcBef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733425" marR="0" lvl="1" indent="-276225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charset="0"/>
                        <a:buChar char="•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 педагог – «Заслуженный учитель РФ»</a:t>
                      </a:r>
                    </a:p>
                    <a:p>
                      <a:pPr marL="733425" marR="0" lvl="1" indent="-276225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charset="0"/>
                        <a:buChar char="•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4 педагога – значок «Почетный работник общего образования РФ»</a:t>
                      </a:r>
                    </a:p>
                    <a:p>
                      <a:pPr marL="733425" marR="0" lvl="1" indent="-276225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charset="0"/>
                        <a:buChar char="•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4 педагога - значок  “Отличник народного просвещения”</a:t>
                      </a:r>
                    </a:p>
                    <a:p>
                      <a:pPr marL="733425" marR="0" lvl="1" indent="-276225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charset="0"/>
                        <a:buChar char="•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9 педагогов награждены Почетной грамотой МО и Н РФ</a:t>
                      </a:r>
                    </a:p>
                    <a:p>
                      <a:pPr marL="733425" marR="0" lvl="1" indent="-276225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Arial" charset="0"/>
                        <a:buChar char="•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4 имеют диплом победителя конкурса «Человек труда – сила, надежда и доблесть Ярославля»</a:t>
                      </a:r>
                    </a:p>
                    <a:p>
                      <a:pPr marL="733425" marR="0" lvl="1" indent="-276225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0" y="252413"/>
            <a:ext cx="822960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600" b="1" dirty="0">
                <a:solidFill>
                  <a:srgbClr val="000000"/>
                </a:solidFill>
                <a:latin typeface="Calibri" pitchFamily="32" charset="0"/>
              </a:rPr>
              <a:t>Финансовые ресурсы МОУ СОШ № 70 за период с </a:t>
            </a:r>
            <a:r>
              <a:rPr lang="ru-RU" altLang="ru-RU" sz="3600" b="1" dirty="0" smtClean="0">
                <a:solidFill>
                  <a:srgbClr val="000000"/>
                </a:solidFill>
                <a:latin typeface="Calibri" pitchFamily="32" charset="0"/>
              </a:rPr>
              <a:t>01.09.2014 </a:t>
            </a:r>
            <a:r>
              <a:rPr lang="ru-RU" altLang="ru-RU" sz="3600" b="1" dirty="0">
                <a:solidFill>
                  <a:srgbClr val="000000"/>
                </a:solidFill>
                <a:latin typeface="Calibri" pitchFamily="32" charset="0"/>
              </a:rPr>
              <a:t>по </a:t>
            </a:r>
            <a:r>
              <a:rPr lang="ru-RU" altLang="ru-RU" sz="3600" b="1" dirty="0" smtClean="0">
                <a:solidFill>
                  <a:srgbClr val="000000"/>
                </a:solidFill>
                <a:latin typeface="Calibri" pitchFamily="32" charset="0"/>
              </a:rPr>
              <a:t>31.08.2015г</a:t>
            </a:r>
            <a:endParaRPr lang="ru-RU" altLang="ru-RU" sz="3600" b="1" dirty="0">
              <a:solidFill>
                <a:srgbClr val="000000"/>
              </a:solidFill>
              <a:latin typeface="Calibri" pitchFamily="32" charset="0"/>
            </a:endParaRPr>
          </a:p>
        </p:txBody>
      </p:sp>
      <p:graphicFrame>
        <p:nvGraphicFramePr>
          <p:cNvPr id="2253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50114"/>
              </p:ext>
            </p:extLst>
          </p:nvPr>
        </p:nvGraphicFramePr>
        <p:xfrm>
          <a:off x="250825" y="2205038"/>
          <a:ext cx="8824913" cy="3805238"/>
        </p:xfrm>
        <a:graphic>
          <a:graphicData uri="http://schemas.openxmlformats.org/drawingml/2006/table">
            <a:tbl>
              <a:tblPr/>
              <a:tblGrid>
                <a:gridCol w="2940050"/>
                <a:gridCol w="2767013"/>
                <a:gridCol w="3117850"/>
              </a:tblGrid>
              <a:tr h="242570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Средства областного бюджета</a:t>
                      </a:r>
                    </a:p>
                  </a:txBody>
                  <a:tcPr marL="68760" marR="68760" marT="444312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Средства городского бюджета</a:t>
                      </a:r>
                    </a:p>
                  </a:txBody>
                  <a:tcPr marL="68760" marR="68760" marT="444312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Другие доходы (благотворительные пожертвования)</a:t>
                      </a:r>
                    </a:p>
                  </a:txBody>
                  <a:tcPr marL="68760" marR="68760" marT="444312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1379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20 700 365,50</a:t>
                      </a:r>
                      <a:endParaRPr lang="ru-RU" sz="2800" b="1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3 909 805,24</a:t>
                      </a:r>
                      <a:endParaRPr lang="ru-RU" sz="2800" b="1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1 600 331,72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553144"/>
              </p:ext>
            </p:extLst>
          </p:nvPr>
        </p:nvGraphicFramePr>
        <p:xfrm>
          <a:off x="107950" y="188913"/>
          <a:ext cx="8897938" cy="5960068"/>
        </p:xfrm>
        <a:graphic>
          <a:graphicData uri="http://schemas.openxmlformats.org/drawingml/2006/table">
            <a:tbl>
              <a:tblPr/>
              <a:tblGrid>
                <a:gridCol w="4392613"/>
                <a:gridCol w="1298575"/>
                <a:gridCol w="1506537"/>
                <a:gridCol w="1700213"/>
              </a:tblGrid>
              <a:tr h="558800">
                <a:tc gridSpan="4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Предмет расходов</a:t>
                      </a:r>
                    </a:p>
                  </a:txBody>
                  <a:tcPr marL="43920" marR="43920" marT="317448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03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Предмет расходов</a:t>
                      </a:r>
                    </a:p>
                  </a:txBody>
                  <a:tcPr marL="66600" marR="66600" marT="147240" marB="66600" horzOverflow="overflow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Из средств областного бюджета</a:t>
                      </a:r>
                    </a:p>
                  </a:txBody>
                  <a:tcPr marL="66600" marR="66600" marT="147240" marB="66600" horzOverflow="overflow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Из средств городского бюджета</a:t>
                      </a:r>
                    </a:p>
                  </a:txBody>
                  <a:tcPr marL="66600" marR="66600" marT="147240" marB="66600" horzOverflow="overflow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Другие доходы (благотворительные пожертвования)</a:t>
                      </a:r>
                    </a:p>
                  </a:txBody>
                  <a:tcPr marL="66600" marR="66600" marT="147240" marB="66600" horzOverflow="overflow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Заработная плата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15 200 886,14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1 616 912,39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Начисления на з/плату (30,2%)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4 933 217,29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520 018,73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Пособие до 3-х лет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2238,46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Услуги связи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54500,00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Оплата отопления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428 735,19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7841,99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Оплата электроэнергии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245 230,82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4620,43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Оплата водоснабжения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71 187,31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Услуги по содержанию имущества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37 397,37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25 200,00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Прочие услуги (физич.охрана (до 31.12.14) подписка, обслуживание бухгалтерских программ,  городской летний оздоровительный лагерь)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186 529,73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190 096,85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21 666,20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Прочие расходы (налоги: имущество, земля, экология)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479 784,15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15 000,00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Приобретение основных средств (учебные и наглядные пособия, мебель, учебники)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242 379,46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93 880,00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Приобретение материальных запасов (строительные материалы, канцелярские и хозяйственные материалы, сантехника, питьевая вода)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328 819,01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79 269,29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029380"/>
              </p:ext>
            </p:extLst>
          </p:nvPr>
        </p:nvGraphicFramePr>
        <p:xfrm>
          <a:off x="107504" y="116632"/>
          <a:ext cx="8897938" cy="4093765"/>
        </p:xfrm>
        <a:graphic>
          <a:graphicData uri="http://schemas.openxmlformats.org/drawingml/2006/table">
            <a:tbl>
              <a:tblPr/>
              <a:tblGrid>
                <a:gridCol w="4392613"/>
                <a:gridCol w="1298575"/>
                <a:gridCol w="1506537"/>
                <a:gridCol w="1700213"/>
              </a:tblGrid>
              <a:tr h="558800">
                <a:tc gridSpan="4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Предмет расходов</a:t>
                      </a:r>
                    </a:p>
                  </a:txBody>
                  <a:tcPr marL="43920" marR="43920" marT="317448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03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Предмет расходов</a:t>
                      </a:r>
                    </a:p>
                  </a:txBody>
                  <a:tcPr marL="66600" marR="66600" marT="147240" marB="66600" horzOverflow="overflow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Из средств областного бюджета</a:t>
                      </a:r>
                    </a:p>
                  </a:txBody>
                  <a:tcPr marL="66600" marR="66600" marT="147240" marB="66600" horzOverflow="overflow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Из средств городского бюджета</a:t>
                      </a:r>
                    </a:p>
                  </a:txBody>
                  <a:tcPr marL="66600" marR="66600" marT="147240" marB="66600" horzOverflow="overflow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Другие доходы (благотворительные пожертвования)</a:t>
                      </a:r>
                    </a:p>
                  </a:txBody>
                  <a:tcPr marL="66600" marR="66600" marT="147240" marB="66600" horzOverflow="overflow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Бесплатное питание школьников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1461 875,00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21 280,00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251 700,00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Пособия по социальной помощи пенсионерам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   4700,00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Приобретение компьютерной техники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94 970,00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Итого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22 505 415,09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3 615342,81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499 177,91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86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357188" y="17145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000" dirty="0">
                <a:solidFill>
                  <a:schemeClr val="tx1"/>
                </a:solidFill>
                <a:latin typeface="Calibri" pitchFamily="32" charset="0"/>
              </a:rPr>
              <a:t>Внебюджетные средства </a:t>
            </a:r>
            <a:r>
              <a:rPr lang="ru-RU" altLang="ru-RU" sz="4000" dirty="0" smtClean="0">
                <a:solidFill>
                  <a:schemeClr val="tx1"/>
                </a:solidFill>
                <a:latin typeface="Calibri" pitchFamily="32" charset="0"/>
              </a:rPr>
              <a:t>–</a:t>
            </a:r>
            <a:r>
              <a:rPr lang="ru-RU" altLang="ru-RU" sz="3600" dirty="0">
                <a:solidFill>
                  <a:schemeClr val="tx1"/>
                </a:solidFill>
              </a:rPr>
              <a:t>232 477,91 </a:t>
            </a:r>
            <a:r>
              <a:rPr lang="ru-RU" altLang="ru-RU" sz="3600" dirty="0" err="1" smtClean="0">
                <a:solidFill>
                  <a:schemeClr val="tx1"/>
                </a:solidFill>
              </a:rPr>
              <a:t>руб</a:t>
            </a:r>
            <a:r>
              <a:rPr lang="ru-RU" altLang="ru-RU" sz="3600" dirty="0" smtClean="0">
                <a:solidFill>
                  <a:schemeClr val="tx1"/>
                </a:solidFill>
              </a:rPr>
              <a:t> </a:t>
            </a:r>
            <a:r>
              <a:rPr lang="ru-RU" altLang="ru-RU" sz="4000" dirty="0" smtClean="0">
                <a:solidFill>
                  <a:schemeClr val="tx1"/>
                </a:solidFill>
                <a:latin typeface="Calibri" pitchFamily="32" charset="0"/>
              </a:rPr>
              <a:t>(с 01.09.2014 </a:t>
            </a:r>
            <a:r>
              <a:rPr lang="ru-RU" altLang="ru-RU" sz="4000" dirty="0">
                <a:solidFill>
                  <a:schemeClr val="tx1"/>
                </a:solidFill>
                <a:latin typeface="Calibri" pitchFamily="32" charset="0"/>
              </a:rPr>
              <a:t>по </a:t>
            </a:r>
            <a:r>
              <a:rPr lang="ru-RU" altLang="ru-RU" sz="4000" dirty="0" smtClean="0">
                <a:solidFill>
                  <a:schemeClr val="tx1"/>
                </a:solidFill>
                <a:latin typeface="Calibri" pitchFamily="32" charset="0"/>
              </a:rPr>
              <a:t>31.08.2015</a:t>
            </a:r>
            <a:r>
              <a:rPr lang="ru-RU" altLang="ru-RU" sz="4400" dirty="0" smtClean="0">
                <a:solidFill>
                  <a:schemeClr val="tx1"/>
                </a:solidFill>
                <a:latin typeface="Calibri" pitchFamily="32" charset="0"/>
              </a:rPr>
              <a:t>)</a:t>
            </a:r>
            <a:endParaRPr lang="ru-RU" altLang="ru-RU" sz="4400" dirty="0">
              <a:solidFill>
                <a:schemeClr val="tx1"/>
              </a:solidFill>
              <a:latin typeface="Calibri" pitchFamily="32" charset="0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67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700"/>
              </a:spcBef>
              <a:buClrTx/>
              <a:buFontTx/>
              <a:buNone/>
            </a:pPr>
            <a:r>
              <a:rPr lang="ru-RU" altLang="ru-RU" sz="2800" u="sng" dirty="0">
                <a:solidFill>
                  <a:schemeClr val="tx1"/>
                </a:solidFill>
                <a:latin typeface="Calibri" pitchFamily="32" charset="0"/>
              </a:rPr>
              <a:t>Основные средства (310 статья):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 smtClean="0">
                <a:solidFill>
                  <a:schemeClr val="tx1"/>
                </a:solidFill>
                <a:latin typeface="Calibri" pitchFamily="32" charset="0"/>
              </a:rPr>
              <a:t>Учебники – 6145 руб.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 </a:t>
            </a:r>
            <a:r>
              <a:rPr lang="ru-RU" altLang="ru-RU" sz="2800" dirty="0" smtClean="0">
                <a:solidFill>
                  <a:schemeClr val="tx1"/>
                </a:solidFill>
                <a:latin typeface="Calibri" pitchFamily="32" charset="0"/>
              </a:rPr>
              <a:t>Мебель– 29985 руб.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 smtClean="0">
                <a:solidFill>
                  <a:schemeClr val="tx1"/>
                </a:solidFill>
                <a:latin typeface="Calibri" pitchFamily="32" charset="0"/>
              </a:rPr>
              <a:t>Проекторы – 57750 руб.</a:t>
            </a:r>
            <a:endParaRPr lang="ru-RU" altLang="ru-RU" sz="2800" dirty="0">
              <a:solidFill>
                <a:schemeClr val="tx1"/>
              </a:solidFill>
              <a:latin typeface="Calibri" pitchFamily="32" charset="0"/>
            </a:endParaRPr>
          </a:p>
          <a:p>
            <a:pPr>
              <a:spcBef>
                <a:spcPts val="700"/>
              </a:spcBef>
              <a:buClrTx/>
              <a:buFontTx/>
              <a:buNone/>
            </a:pPr>
            <a:r>
              <a:rPr lang="ru-RU" altLang="ru-RU" sz="2800" b="1" dirty="0">
                <a:solidFill>
                  <a:schemeClr val="tx1"/>
                </a:solidFill>
                <a:latin typeface="Calibri" pitchFamily="32" charset="0"/>
              </a:rPr>
              <a:t>Итого по статье:  </a:t>
            </a:r>
            <a:r>
              <a:rPr lang="ru-RU" altLang="ru-RU" sz="2800" b="1" dirty="0" smtClean="0">
                <a:solidFill>
                  <a:schemeClr val="tx1"/>
                </a:solidFill>
                <a:latin typeface="Calibri" pitchFamily="32" charset="0"/>
              </a:rPr>
              <a:t>93 880,00 </a:t>
            </a:r>
            <a:r>
              <a:rPr lang="ru-RU" altLang="ru-RU" sz="2800" b="1" dirty="0">
                <a:solidFill>
                  <a:schemeClr val="tx1"/>
                </a:solidFill>
                <a:latin typeface="Calibri" pitchFamily="32" charset="0"/>
              </a:rPr>
              <a:t>руб.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 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ru-RU" altLang="ru-RU" sz="28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85788" y="692150"/>
            <a:ext cx="7848600" cy="3387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2800" u="sng" dirty="0">
                <a:solidFill>
                  <a:schemeClr val="tx1"/>
                </a:solidFill>
              </a:rPr>
              <a:t>Материальные запасы (340 статья):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altLang="ru-RU" sz="2800" dirty="0">
                <a:solidFill>
                  <a:schemeClr val="tx1"/>
                </a:solidFill>
              </a:rPr>
              <a:t>Бутилированная вода – </a:t>
            </a:r>
            <a:r>
              <a:rPr lang="ru-RU" altLang="ru-RU" sz="2800" dirty="0" smtClean="0">
                <a:solidFill>
                  <a:schemeClr val="tx1"/>
                </a:solidFill>
              </a:rPr>
              <a:t>38100,00 </a:t>
            </a:r>
            <a:r>
              <a:rPr lang="ru-RU" altLang="ru-RU" sz="2800" dirty="0">
                <a:solidFill>
                  <a:schemeClr val="tx1"/>
                </a:solidFill>
              </a:rPr>
              <a:t>руб.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altLang="ru-RU" sz="2800" dirty="0">
                <a:solidFill>
                  <a:schemeClr val="tx1"/>
                </a:solidFill>
              </a:rPr>
              <a:t>Хозяйственные товары – </a:t>
            </a:r>
            <a:r>
              <a:rPr lang="ru-RU" altLang="ru-RU" sz="2800" dirty="0" smtClean="0">
                <a:solidFill>
                  <a:schemeClr val="tx1"/>
                </a:solidFill>
              </a:rPr>
              <a:t>3287,83 </a:t>
            </a:r>
            <a:r>
              <a:rPr lang="ru-RU" altLang="ru-RU" sz="2800" dirty="0">
                <a:solidFill>
                  <a:schemeClr val="tx1"/>
                </a:solidFill>
              </a:rPr>
              <a:t>руб.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altLang="ru-RU" sz="2800" dirty="0" smtClean="0">
                <a:solidFill>
                  <a:schemeClr val="tx1"/>
                </a:solidFill>
              </a:rPr>
              <a:t>Строительные материалы – 15586,46 руб.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altLang="ru-RU" sz="2800" dirty="0" smtClean="0">
                <a:solidFill>
                  <a:schemeClr val="tx1"/>
                </a:solidFill>
              </a:rPr>
              <a:t>Москитные сетки – 1770 руб.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altLang="ru-RU" sz="2800" dirty="0" smtClean="0">
                <a:solidFill>
                  <a:schemeClr val="tx1"/>
                </a:solidFill>
              </a:rPr>
              <a:t>Эвакуационные полоски - 21525</a:t>
            </a:r>
            <a:endParaRPr lang="ru-RU" altLang="ru-RU" sz="28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</a:rPr>
              <a:t>Итого </a:t>
            </a:r>
            <a:r>
              <a:rPr lang="ru-RU" altLang="ru-RU" sz="2800" b="1" dirty="0">
                <a:solidFill>
                  <a:schemeClr val="tx1"/>
                </a:solidFill>
              </a:rPr>
              <a:t>по статье: 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79 269,00 руб</a:t>
            </a:r>
            <a:r>
              <a:rPr lang="ru-RU" altLang="ru-RU" sz="2800" b="1" dirty="0">
                <a:solidFill>
                  <a:schemeClr val="tx1"/>
                </a:solidFill>
              </a:rPr>
              <a:t>.</a:t>
            </a:r>
          </a:p>
          <a:p>
            <a:pPr>
              <a:buClrTx/>
              <a:buFontTx/>
              <a:buNone/>
            </a:pPr>
            <a:r>
              <a:rPr lang="ru-RU" altLang="ru-RU" dirty="0">
                <a:solidFill>
                  <a:srgbClr val="FF0000"/>
                </a:solidFill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95288" y="620713"/>
            <a:ext cx="7489825" cy="4895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2400" u="sng" dirty="0">
                <a:solidFill>
                  <a:schemeClr val="tx1"/>
                </a:solidFill>
              </a:rPr>
              <a:t>Услуги (225 </a:t>
            </a:r>
            <a:r>
              <a:rPr lang="ru-RU" altLang="ru-RU" sz="2400" u="sng" dirty="0" smtClean="0">
                <a:solidFill>
                  <a:schemeClr val="tx1"/>
                </a:solidFill>
              </a:rPr>
              <a:t>статья</a:t>
            </a:r>
            <a:r>
              <a:rPr lang="ru-RU" altLang="ru-RU" sz="2400" u="sng" dirty="0">
                <a:solidFill>
                  <a:schemeClr val="tx1"/>
                </a:solidFill>
              </a:rPr>
              <a:t>):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Заправка картриджей / ремонт – </a:t>
            </a:r>
            <a:r>
              <a:rPr lang="ru-RU" altLang="ru-RU" sz="2400" dirty="0" smtClean="0">
                <a:solidFill>
                  <a:schemeClr val="tx1"/>
                </a:solidFill>
              </a:rPr>
              <a:t>25200,00 </a:t>
            </a:r>
            <a:r>
              <a:rPr lang="ru-RU" altLang="ru-RU" sz="2400" dirty="0">
                <a:solidFill>
                  <a:schemeClr val="tx1"/>
                </a:solidFill>
              </a:rPr>
              <a:t>руб.</a:t>
            </a:r>
          </a:p>
          <a:p>
            <a:pPr>
              <a:buClr>
                <a:srgbClr val="FF0000"/>
              </a:buClr>
            </a:pPr>
            <a:endParaRPr lang="ru-RU" altLang="ru-RU" sz="24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ru-RU" altLang="ru-RU" sz="2400" b="1" dirty="0">
                <a:solidFill>
                  <a:schemeClr val="tx1"/>
                </a:solidFill>
              </a:rPr>
              <a:t>Итого по статье: </a:t>
            </a:r>
            <a:r>
              <a:rPr lang="ru-RU" altLang="ru-RU" sz="2400" b="1" dirty="0" smtClean="0">
                <a:solidFill>
                  <a:schemeClr val="tx1"/>
                </a:solidFill>
              </a:rPr>
              <a:t>25 200,00руб</a:t>
            </a:r>
            <a:r>
              <a:rPr lang="ru-RU" altLang="ru-RU" sz="2400" b="1" dirty="0">
                <a:solidFill>
                  <a:schemeClr val="tx1"/>
                </a:solidFill>
              </a:rPr>
              <a:t>. </a:t>
            </a:r>
            <a:endParaRPr lang="ru-RU" altLang="ru-RU" sz="2400" b="1" dirty="0" smtClean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endParaRPr lang="ru-RU" altLang="ru-RU" sz="2400" b="1" dirty="0">
              <a:solidFill>
                <a:schemeClr val="tx1"/>
              </a:solidFill>
            </a:endParaRPr>
          </a:p>
          <a:p>
            <a:pPr>
              <a:buClrTx/>
            </a:pPr>
            <a:r>
              <a:rPr lang="ru-RU" altLang="ru-RU" sz="2400" u="sng" dirty="0" smtClean="0">
                <a:solidFill>
                  <a:schemeClr val="tx1"/>
                </a:solidFill>
              </a:rPr>
              <a:t>Услуги </a:t>
            </a:r>
            <a:r>
              <a:rPr lang="ru-RU" altLang="ru-RU" sz="2400" u="sng" dirty="0">
                <a:solidFill>
                  <a:schemeClr val="tx1"/>
                </a:solidFill>
              </a:rPr>
              <a:t>(</a:t>
            </a:r>
            <a:r>
              <a:rPr lang="ru-RU" altLang="ru-RU" sz="2400" u="sng" dirty="0" smtClean="0">
                <a:solidFill>
                  <a:schemeClr val="tx1"/>
                </a:solidFill>
              </a:rPr>
              <a:t>226 </a:t>
            </a:r>
            <a:r>
              <a:rPr lang="ru-RU" altLang="ru-RU" sz="2400" u="sng" dirty="0">
                <a:solidFill>
                  <a:schemeClr val="tx1"/>
                </a:solidFill>
              </a:rPr>
              <a:t>статья):</a:t>
            </a:r>
          </a:p>
          <a:p>
            <a:pPr>
              <a:buClrTx/>
              <a:buFontTx/>
              <a:buNone/>
            </a:pPr>
            <a:endParaRPr lang="ru-RU" altLang="ru-RU" sz="2400" b="1" dirty="0">
              <a:solidFill>
                <a:schemeClr val="tx1"/>
              </a:solidFill>
            </a:endParaRP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Программное</a:t>
            </a:r>
            <a:r>
              <a:rPr lang="ru-RU" altLang="ru-RU" sz="2400" dirty="0" smtClean="0">
                <a:solidFill>
                  <a:schemeClr val="tx1"/>
                </a:solidFill>
              </a:rPr>
              <a:t> обеспечение библиотеки – 21666,20 руб.</a:t>
            </a:r>
          </a:p>
          <a:p>
            <a:pPr>
              <a:buClrTx/>
              <a:buFontTx/>
              <a:buNone/>
            </a:pPr>
            <a:endParaRPr lang="ru-RU" altLang="ru-RU" sz="2400" b="1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ru-RU" altLang="ru-RU" sz="2400" b="1" dirty="0">
                <a:solidFill>
                  <a:schemeClr val="tx1"/>
                </a:solidFill>
              </a:rPr>
              <a:t>Итого по статье: </a:t>
            </a:r>
            <a:r>
              <a:rPr lang="ru-RU" altLang="ru-RU" sz="2400" b="1" dirty="0" smtClean="0">
                <a:solidFill>
                  <a:schemeClr val="tx1"/>
                </a:solidFill>
              </a:rPr>
              <a:t>21 666,20руб</a:t>
            </a:r>
            <a:endParaRPr lang="ru-RU" altLang="ru-RU" sz="2400" b="1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endParaRPr lang="ru-RU" altLang="ru-RU" sz="2400" b="1" dirty="0" smtClean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endParaRPr lang="ru-RU" alt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827088" y="692150"/>
            <a:ext cx="7058025" cy="3110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2800" u="sng" dirty="0" smtClean="0">
                <a:solidFill>
                  <a:schemeClr val="tx1"/>
                </a:solidFill>
              </a:rPr>
              <a:t>Оплата коммунальных услуг </a:t>
            </a:r>
            <a:r>
              <a:rPr lang="ru-RU" altLang="ru-RU" sz="2800" u="sng" dirty="0">
                <a:solidFill>
                  <a:schemeClr val="tx1"/>
                </a:solidFill>
              </a:rPr>
              <a:t>(</a:t>
            </a:r>
            <a:r>
              <a:rPr lang="ru-RU" altLang="ru-RU" sz="2800" u="sng" dirty="0" smtClean="0">
                <a:solidFill>
                  <a:schemeClr val="tx1"/>
                </a:solidFill>
              </a:rPr>
              <a:t>223 </a:t>
            </a:r>
            <a:r>
              <a:rPr lang="ru-RU" altLang="ru-RU" sz="2800" u="sng" dirty="0">
                <a:solidFill>
                  <a:schemeClr val="tx1"/>
                </a:solidFill>
              </a:rPr>
              <a:t>статья):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altLang="ru-RU" sz="2800" dirty="0" smtClean="0">
                <a:solidFill>
                  <a:schemeClr val="tx1"/>
                </a:solidFill>
              </a:rPr>
              <a:t>Оплата за отопления </a:t>
            </a:r>
            <a:r>
              <a:rPr lang="ru-RU" altLang="ru-RU" sz="2800" dirty="0">
                <a:solidFill>
                  <a:schemeClr val="tx1"/>
                </a:solidFill>
              </a:rPr>
              <a:t>– </a:t>
            </a:r>
            <a:r>
              <a:rPr lang="ru-RU" altLang="ru-RU" sz="2800" dirty="0" smtClean="0">
                <a:solidFill>
                  <a:schemeClr val="tx1"/>
                </a:solidFill>
              </a:rPr>
              <a:t>7841,99 </a:t>
            </a:r>
            <a:r>
              <a:rPr lang="ru-RU" altLang="ru-RU" sz="2800" dirty="0">
                <a:solidFill>
                  <a:schemeClr val="tx1"/>
                </a:solidFill>
              </a:rPr>
              <a:t>руб</a:t>
            </a:r>
            <a:r>
              <a:rPr lang="ru-RU" altLang="ru-RU" sz="2800" dirty="0" smtClean="0">
                <a:solidFill>
                  <a:schemeClr val="tx1"/>
                </a:solidFill>
              </a:rPr>
              <a:t>.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altLang="ru-RU" sz="2800" dirty="0" smtClean="0">
                <a:solidFill>
                  <a:schemeClr val="tx1"/>
                </a:solidFill>
              </a:rPr>
              <a:t>Оплата электроэнергии – 4620,43</a:t>
            </a:r>
            <a:endParaRPr lang="ru-RU" altLang="ru-RU" sz="28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ru-RU" altLang="ru-RU" sz="2800" b="1" dirty="0">
                <a:solidFill>
                  <a:schemeClr val="tx1"/>
                </a:solidFill>
              </a:rPr>
              <a:t>Итого по статье: 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12 462,42руб</a:t>
            </a:r>
            <a:r>
              <a:rPr lang="ru-RU" altLang="ru-RU" sz="2800" dirty="0">
                <a:solidFill>
                  <a:schemeClr val="tx1"/>
                </a:solidFill>
              </a:rPr>
              <a:t>.</a:t>
            </a:r>
          </a:p>
          <a:p>
            <a:pPr>
              <a:buClrTx/>
              <a:buFontTx/>
              <a:buNone/>
            </a:pPr>
            <a:endParaRPr lang="ru-RU" altLang="ru-RU" sz="28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ru-RU" altLang="ru-RU" sz="2800" dirty="0">
                <a:solidFill>
                  <a:schemeClr val="tx1"/>
                </a:solidFill>
              </a:rPr>
              <a:t> 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ВСЕГО</a:t>
            </a:r>
            <a:r>
              <a:rPr lang="ru-RU" altLang="ru-RU" sz="2800" b="1" dirty="0">
                <a:solidFill>
                  <a:schemeClr val="tx1"/>
                </a:solidFill>
              </a:rPr>
              <a:t>: 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232 477,91 руб.</a:t>
            </a:r>
            <a:endParaRPr lang="ru-RU" alt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dirty="0">
                <a:solidFill>
                  <a:schemeClr val="tx1"/>
                </a:solidFill>
                <a:latin typeface="Calibri" pitchFamily="32" charset="0"/>
              </a:rPr>
              <a:t>Задачи на </a:t>
            </a:r>
            <a:r>
              <a:rPr lang="ru-RU" altLang="ru-RU" sz="4400" dirty="0" smtClean="0">
                <a:solidFill>
                  <a:schemeClr val="tx1"/>
                </a:solidFill>
                <a:latin typeface="Calibri" pitchFamily="32" charset="0"/>
              </a:rPr>
              <a:t>2015-2016 </a:t>
            </a:r>
            <a:r>
              <a:rPr lang="ru-RU" altLang="ru-RU" sz="4400" dirty="0" err="1">
                <a:solidFill>
                  <a:schemeClr val="tx1"/>
                </a:solidFill>
                <a:latin typeface="Calibri" pitchFamily="32" charset="0"/>
              </a:rPr>
              <a:t>уч.год</a:t>
            </a:r>
            <a:r>
              <a:rPr lang="ru-RU" altLang="ru-RU" sz="4400" dirty="0">
                <a:solidFill>
                  <a:schemeClr val="tx1"/>
                </a:solidFill>
                <a:latin typeface="Calibri" pitchFamily="32" charset="0"/>
              </a:rPr>
              <a:t>: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49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800"/>
              </a:spcBef>
              <a:buClrTx/>
              <a:buFontTx/>
              <a:buNone/>
            </a:pP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1.Обеспечение  перехода на стандарты образования второго поколения: обучение педагогов, </a:t>
            </a:r>
            <a:r>
              <a:rPr lang="ru-RU" altLang="ru-RU" sz="2800" dirty="0" smtClean="0">
                <a:solidFill>
                  <a:schemeClr val="tx1"/>
                </a:solidFill>
                <a:latin typeface="Calibri" pitchFamily="32" charset="0"/>
              </a:rPr>
              <a:t>расширение сети дополнительного </a:t>
            </a:r>
            <a:r>
              <a:rPr lang="ru-RU" altLang="ru-RU" sz="2800" dirty="0" smtClean="0">
                <a:solidFill>
                  <a:schemeClr val="tx1"/>
                </a:solidFill>
                <a:latin typeface="Calibri" pitchFamily="32" charset="0"/>
              </a:rPr>
              <a:t>образования</a:t>
            </a:r>
            <a:r>
              <a:rPr lang="ru-RU" altLang="ru-RU" sz="2800" dirty="0" smtClean="0">
                <a:solidFill>
                  <a:schemeClr val="tx1"/>
                </a:solidFill>
                <a:latin typeface="Calibri" pitchFamily="32" charset="0"/>
              </a:rPr>
              <a:t>, </a:t>
            </a:r>
            <a:r>
              <a:rPr lang="ru-RU" altLang="ru-RU" sz="2800" dirty="0" smtClean="0">
                <a:solidFill>
                  <a:schemeClr val="tx1"/>
                </a:solidFill>
                <a:latin typeface="Calibri" pitchFamily="32" charset="0"/>
              </a:rPr>
              <a:t>внеурочной деятельности, подготовка </a:t>
            </a: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нормативно-правовой основы, материально-технической базы. 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Calibri" pitchFamily="32" charset="0"/>
              </a:rPr>
              <a:t>2. Реализация </a:t>
            </a:r>
            <a:r>
              <a:rPr lang="ru-RU" altLang="ru-RU" sz="2800" dirty="0" smtClean="0">
                <a:solidFill>
                  <a:schemeClr val="tx1"/>
                </a:solidFill>
                <a:latin typeface="Calibri" pitchFamily="32" charset="0"/>
              </a:rPr>
              <a:t>программы формирования гражданской идентичности «Человек на земле (реализация </a:t>
            </a:r>
            <a:r>
              <a:rPr lang="ru-RU" altLang="ru-RU" sz="2800" dirty="0" smtClean="0">
                <a:solidFill>
                  <a:schemeClr val="tx1"/>
                </a:solidFill>
                <a:latin typeface="Calibri" pitchFamily="32" charset="0"/>
              </a:rPr>
              <a:t>ФГОС)»</a:t>
            </a:r>
            <a:endParaRPr lang="ru-RU" altLang="ru-RU" sz="2800" dirty="0">
              <a:solidFill>
                <a:schemeClr val="tx1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dirty="0">
                <a:solidFill>
                  <a:srgbClr val="000000"/>
                </a:solidFill>
                <a:latin typeface="Calibri" pitchFamily="32" charset="0"/>
              </a:rPr>
              <a:t>Задачи на </a:t>
            </a:r>
            <a:r>
              <a:rPr lang="ru-RU" altLang="ru-RU" sz="4400" dirty="0" smtClean="0">
                <a:solidFill>
                  <a:srgbClr val="000000"/>
                </a:solidFill>
                <a:latin typeface="Calibri" pitchFamily="32" charset="0"/>
              </a:rPr>
              <a:t>2015-2016 </a:t>
            </a:r>
            <a:r>
              <a:rPr lang="ru-RU" altLang="ru-RU" sz="4400" dirty="0" err="1">
                <a:solidFill>
                  <a:srgbClr val="000000"/>
                </a:solidFill>
                <a:latin typeface="Calibri" pitchFamily="32" charset="0"/>
              </a:rPr>
              <a:t>уч.год</a:t>
            </a:r>
            <a:r>
              <a:rPr lang="ru-RU" altLang="ru-RU" sz="4400" dirty="0">
                <a:solidFill>
                  <a:srgbClr val="000000"/>
                </a:solidFill>
                <a:latin typeface="Calibri" pitchFamily="32" charset="0"/>
              </a:rPr>
              <a:t>: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8013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49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800"/>
              </a:spcBef>
              <a:buClrTx/>
              <a:buFontTx/>
              <a:buNone/>
            </a:pP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3.Совершенствование материальной базы школы - создание условий в каждом кабинете для использования ИКТ и сохранения здоровья учащихся (приобретение проекторов, ИД и ламп ультрафиолетового облучения), оформление кабинетов.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4. Участие в проекте «Дистанционное обучение, реализация программ курсов портала дистанционного обучения Ярославской области "Знание"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endParaRPr lang="ru-RU" altLang="ru-RU" sz="2800" dirty="0">
              <a:solidFill>
                <a:srgbClr val="FF0000"/>
              </a:solidFill>
              <a:latin typeface="Calibri" pitchFamily="32" charset="0"/>
            </a:endParaRPr>
          </a:p>
          <a:p>
            <a:pPr>
              <a:spcBef>
                <a:spcPts val="800"/>
              </a:spcBef>
              <a:buClrTx/>
              <a:buFontTx/>
              <a:buNone/>
            </a:pPr>
            <a:endParaRPr lang="ru-RU" altLang="ru-RU" sz="2800" dirty="0">
              <a:solidFill>
                <a:srgbClr val="FF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b="1" dirty="0">
                <a:solidFill>
                  <a:srgbClr val="000000"/>
                </a:solidFill>
                <a:latin typeface="Calibri" pitchFamily="32" charset="0"/>
              </a:rPr>
              <a:t>Управление школой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402138" cy="476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337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latin typeface="Calibri" pitchFamily="32" charset="0"/>
              </a:rPr>
              <a:t>Административный состав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>
                <a:solidFill>
                  <a:srgbClr val="000000"/>
                </a:solidFill>
                <a:latin typeface="Calibri" pitchFamily="32" charset="0"/>
              </a:rPr>
              <a:t>Дженишаева Т.В.– замдиректора по УВР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>
                <a:solidFill>
                  <a:srgbClr val="000000"/>
                </a:solidFill>
                <a:latin typeface="Calibri" pitchFamily="32" charset="0"/>
              </a:rPr>
              <a:t>Игнатченко Г.В. – замдиректора по ВР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>
                <a:solidFill>
                  <a:srgbClr val="000000"/>
                </a:solidFill>
                <a:latin typeface="Calibri" pitchFamily="32" charset="0"/>
              </a:rPr>
              <a:t>Преснухина  Н.А. - замдиректора по УВР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>
                <a:solidFill>
                  <a:srgbClr val="000000"/>
                </a:solidFill>
                <a:latin typeface="Calibri" pitchFamily="32" charset="0"/>
              </a:rPr>
              <a:t>Митрофанова С.В. - замдиректора по УВР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endParaRPr lang="ru-RU" altLang="ru-RU" sz="28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003800" y="1600200"/>
            <a:ext cx="3683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1905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ru-RU" altLang="ru-RU" sz="2800" b="1" dirty="0">
                <a:solidFill>
                  <a:srgbClr val="000000"/>
                </a:solidFill>
                <a:latin typeface="Calibri" pitchFamily="32" charset="0"/>
              </a:rPr>
              <a:t>Органы самоуправления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 smtClean="0">
                <a:solidFill>
                  <a:srgbClr val="000000"/>
                </a:solidFill>
                <a:latin typeface="Calibri" pitchFamily="32" charset="0"/>
              </a:rPr>
              <a:t>Общее собрание работников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endParaRPr lang="ru-RU" altLang="ru-RU" sz="28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 smtClean="0">
                <a:solidFill>
                  <a:srgbClr val="000000"/>
                </a:solidFill>
                <a:latin typeface="Calibri" pitchFamily="32" charset="0"/>
              </a:rPr>
              <a:t>Педагогический </a:t>
            </a: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совет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endParaRPr lang="ru-RU" altLang="ru-RU" sz="28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 smtClean="0">
                <a:solidFill>
                  <a:srgbClr val="000000"/>
                </a:solidFill>
                <a:latin typeface="Calibri" pitchFamily="32" charset="0"/>
              </a:rPr>
              <a:t>Управляющий совет</a:t>
            </a:r>
            <a:endParaRPr lang="ru-RU" altLang="ru-RU" sz="28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endParaRPr lang="ru-RU" altLang="ru-RU" sz="28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dirty="0">
                <a:solidFill>
                  <a:srgbClr val="000000"/>
                </a:solidFill>
                <a:latin typeface="Calibri" pitchFamily="32" charset="0"/>
              </a:rPr>
              <a:t>Задачи на </a:t>
            </a:r>
            <a:r>
              <a:rPr lang="ru-RU" altLang="ru-RU" sz="4400" dirty="0" smtClean="0">
                <a:solidFill>
                  <a:srgbClr val="000000"/>
                </a:solidFill>
                <a:latin typeface="Calibri" pitchFamily="32" charset="0"/>
              </a:rPr>
              <a:t>2015-2016 </a:t>
            </a:r>
            <a:r>
              <a:rPr lang="ru-RU" altLang="ru-RU" sz="4400" dirty="0" err="1">
                <a:solidFill>
                  <a:srgbClr val="000000"/>
                </a:solidFill>
                <a:latin typeface="Calibri" pitchFamily="32" charset="0"/>
              </a:rPr>
              <a:t>уч.год</a:t>
            </a:r>
            <a:r>
              <a:rPr lang="ru-RU" altLang="ru-RU" sz="4400" dirty="0">
                <a:solidFill>
                  <a:srgbClr val="000000"/>
                </a:solidFill>
                <a:latin typeface="Calibri" pitchFamily="32" charset="0"/>
              </a:rPr>
              <a:t>: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07504" y="1641475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49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800"/>
              </a:spcBef>
              <a:buClrTx/>
              <a:buFontTx/>
              <a:buNone/>
            </a:pP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5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.Косметический </a:t>
            </a: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ремонт 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кабинетов и  </a:t>
            </a: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с заменой линолеума (№ 31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, </a:t>
            </a: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48).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6.Установить </a:t>
            </a: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видеокамеры на 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2-4 </a:t>
            </a: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этаже школы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.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7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.Внедрение карт оплаты за питание</a:t>
            </a:r>
            <a:endParaRPr lang="ru-RU" altLang="ru-RU" sz="3200" dirty="0">
              <a:solidFill>
                <a:schemeClr val="tx1"/>
              </a:solidFill>
              <a:latin typeface="Calibri" pitchFamily="32" charset="0"/>
            </a:endParaRP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 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endParaRPr lang="ru-RU" altLang="ru-RU" sz="3200" dirty="0">
              <a:solidFill>
                <a:srgbClr val="FF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dirty="0">
                <a:solidFill>
                  <a:srgbClr val="000000"/>
                </a:solidFill>
                <a:latin typeface="Calibri" pitchFamily="32" charset="0"/>
              </a:rPr>
              <a:t>Задачи на </a:t>
            </a:r>
            <a:r>
              <a:rPr lang="ru-RU" altLang="ru-RU" sz="4400" dirty="0" smtClean="0">
                <a:solidFill>
                  <a:srgbClr val="000000"/>
                </a:solidFill>
                <a:latin typeface="Calibri" pitchFamily="32" charset="0"/>
              </a:rPr>
              <a:t>2015-2016 </a:t>
            </a:r>
            <a:r>
              <a:rPr lang="ru-RU" altLang="ru-RU" sz="4400" dirty="0" err="1">
                <a:solidFill>
                  <a:srgbClr val="000000"/>
                </a:solidFill>
                <a:latin typeface="Calibri" pitchFamily="32" charset="0"/>
              </a:rPr>
              <a:t>уч.год</a:t>
            </a:r>
            <a:r>
              <a:rPr lang="ru-RU" altLang="ru-RU" sz="4400" dirty="0">
                <a:solidFill>
                  <a:srgbClr val="000000"/>
                </a:solidFill>
                <a:latin typeface="Calibri" pitchFamily="32" charset="0"/>
              </a:rPr>
              <a:t>: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8013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49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800"/>
              </a:spcBef>
              <a:buClrTx/>
              <a:buFontTx/>
              <a:buNone/>
            </a:pP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8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.Продолжить </a:t>
            </a: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финансировать из средств благотворительных пожертвований родителей питьевую воду для обучающихся, зарядку картриджей множительной техники, проезд к месту соревнований и конкурсов, подарков обучающимся, страховок для выездных 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соревнований.</a:t>
            </a:r>
            <a:endParaRPr lang="ru-RU" altLang="ru-RU" sz="3200" dirty="0">
              <a:solidFill>
                <a:schemeClr val="tx1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dirty="0">
                <a:solidFill>
                  <a:srgbClr val="000000"/>
                </a:solidFill>
                <a:latin typeface="Calibri" pitchFamily="32" charset="0"/>
              </a:rPr>
              <a:t>Задачи на </a:t>
            </a:r>
            <a:r>
              <a:rPr lang="ru-RU" altLang="ru-RU" sz="4400" dirty="0" smtClean="0">
                <a:solidFill>
                  <a:srgbClr val="000000"/>
                </a:solidFill>
                <a:latin typeface="Calibri" pitchFamily="32" charset="0"/>
              </a:rPr>
              <a:t>2015-2016 </a:t>
            </a:r>
            <a:r>
              <a:rPr lang="ru-RU" altLang="ru-RU" sz="4400" dirty="0" err="1">
                <a:solidFill>
                  <a:srgbClr val="000000"/>
                </a:solidFill>
                <a:latin typeface="Calibri" pitchFamily="32" charset="0"/>
              </a:rPr>
              <a:t>уч.год</a:t>
            </a:r>
            <a:r>
              <a:rPr lang="ru-RU" altLang="ru-RU" sz="4400" dirty="0">
                <a:solidFill>
                  <a:srgbClr val="000000"/>
                </a:solidFill>
                <a:latin typeface="Calibri" pitchFamily="32" charset="0"/>
              </a:rPr>
              <a:t>: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49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800"/>
              </a:spcBef>
              <a:buClrTx/>
              <a:buFontTx/>
              <a:buNone/>
            </a:pP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9. </a:t>
            </a: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Из средств благотворительных пожертвований оплачивать стоимость краски и строительных материалов для подготовки школы к новому учебному году, а так же очистку крыш от 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снега, ремонт и замену компьютерной техники, утрату учебников (в отдельных случаях), мебель.</a:t>
            </a:r>
            <a:endParaRPr lang="ru-RU" altLang="ru-RU" sz="3200" dirty="0">
              <a:solidFill>
                <a:schemeClr val="tx1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611188" y="115888"/>
            <a:ext cx="7772400" cy="135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000" b="1" dirty="0">
                <a:solidFill>
                  <a:srgbClr val="000000"/>
                </a:solidFill>
                <a:latin typeface="Calibri" pitchFamily="32" charset="0"/>
              </a:rPr>
              <a:t>Количество обучающихся за последние три года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14313" y="1500188"/>
            <a:ext cx="8715375" cy="507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14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324413"/>
              </p:ext>
            </p:extLst>
          </p:nvPr>
        </p:nvGraphicFramePr>
        <p:xfrm>
          <a:off x="404813" y="1571625"/>
          <a:ext cx="8529637" cy="4012121"/>
        </p:xfrm>
        <a:graphic>
          <a:graphicData uri="http://schemas.openxmlformats.org/drawingml/2006/table">
            <a:tbl>
              <a:tblPr/>
              <a:tblGrid>
                <a:gridCol w="1208087"/>
                <a:gridCol w="1227138"/>
                <a:gridCol w="1217612"/>
                <a:gridCol w="1223963"/>
                <a:gridCol w="1217612"/>
                <a:gridCol w="1217613"/>
                <a:gridCol w="1217612"/>
              </a:tblGrid>
              <a:tr h="7778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2012–2013 учебный  год</a:t>
                      </a:r>
                    </a:p>
                  </a:txBody>
                  <a:tcPr marL="90000" marR="90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2013–2014 учебный  год</a:t>
                      </a:r>
                    </a:p>
                  </a:txBody>
                  <a:tcPr marL="90000" marR="90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2014–2015 учебный  год</a:t>
                      </a:r>
                    </a:p>
                  </a:txBody>
                  <a:tcPr marL="90000" marR="90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66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Количество классов</a:t>
                      </a:r>
                    </a:p>
                  </a:txBody>
                  <a:tcPr marL="90000" marR="90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Количество учащихся</a:t>
                      </a:r>
                    </a:p>
                  </a:txBody>
                  <a:tcPr marL="90000" marR="90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Количество классов</a:t>
                      </a:r>
                    </a:p>
                  </a:txBody>
                  <a:tcPr marL="90000" marR="90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Количество учащихся</a:t>
                      </a:r>
                    </a:p>
                  </a:txBody>
                  <a:tcPr marL="90000" marR="90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Количество классов</a:t>
                      </a:r>
                    </a:p>
                  </a:txBody>
                  <a:tcPr marL="90000" marR="90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Количество учащихся</a:t>
                      </a:r>
                    </a:p>
                  </a:txBody>
                  <a:tcPr marL="90000" marR="90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619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Начальная школа</a:t>
                      </a:r>
                    </a:p>
                  </a:txBody>
                  <a:tcPr marL="90000" marR="90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8</a:t>
                      </a:r>
                    </a:p>
                  </a:txBody>
                  <a:tcPr marL="68760" marR="68760" marT="20404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223</a:t>
                      </a:r>
                    </a:p>
                  </a:txBody>
                  <a:tcPr marL="68760" marR="68760" marT="20404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8</a:t>
                      </a:r>
                    </a:p>
                  </a:txBody>
                  <a:tcPr marL="68760" marR="68760" marT="20404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227</a:t>
                      </a:r>
                      <a:endParaRPr kumimoji="0" lang="ru-RU" alt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760" marR="68760" marT="20404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8</a:t>
                      </a:r>
                    </a:p>
                  </a:txBody>
                  <a:tcPr marL="68760" marR="68760" marT="20404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224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619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Основная школа</a:t>
                      </a:r>
                    </a:p>
                  </a:txBody>
                  <a:tcPr marL="90000" marR="90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8</a:t>
                      </a:r>
                    </a:p>
                  </a:txBody>
                  <a:tcPr marL="68760" marR="68760" marT="20404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231</a:t>
                      </a:r>
                    </a:p>
                  </a:txBody>
                  <a:tcPr marL="68760" marR="68760" marT="20404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9</a:t>
                      </a:r>
                    </a:p>
                  </a:txBody>
                  <a:tcPr marL="68760" marR="68760" marT="20404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258</a:t>
                      </a:r>
                      <a:endParaRPr kumimoji="0" lang="ru-RU" alt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760" marR="68760" marT="20404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10</a:t>
                      </a:r>
                    </a:p>
                  </a:txBody>
                  <a:tcPr marL="68760" marR="68760" marT="20404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290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619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Средняя школа</a:t>
                      </a:r>
                    </a:p>
                  </a:txBody>
                  <a:tcPr marL="90000" marR="90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2</a:t>
                      </a:r>
                    </a:p>
                  </a:txBody>
                  <a:tcPr marL="68760" marR="68760" marT="20404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55</a:t>
                      </a:r>
                    </a:p>
                  </a:txBody>
                  <a:tcPr marL="68760" marR="68760" marT="20404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2</a:t>
                      </a:r>
                    </a:p>
                  </a:txBody>
                  <a:tcPr marL="68760" marR="68760" marT="20404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57</a:t>
                      </a:r>
                    </a:p>
                  </a:txBody>
                  <a:tcPr marL="68760" marR="68760" marT="20404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2</a:t>
                      </a:r>
                    </a:p>
                  </a:txBody>
                  <a:tcPr marL="68760" marR="68760" marT="20404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54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1116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Всего</a:t>
                      </a:r>
                    </a:p>
                  </a:txBody>
                  <a:tcPr marL="90000" marR="90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18</a:t>
                      </a:r>
                    </a:p>
                  </a:txBody>
                  <a:tcPr marL="68760" marR="68760" marT="20404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509</a:t>
                      </a:r>
                    </a:p>
                  </a:txBody>
                  <a:tcPr marL="68760" marR="68760" marT="20404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19</a:t>
                      </a:r>
                    </a:p>
                  </a:txBody>
                  <a:tcPr marL="68760" marR="68760" marT="20404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543</a:t>
                      </a:r>
                      <a:endParaRPr kumimoji="0" lang="ru-RU" altLang="ru-RU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760" marR="68760" marT="20404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20</a:t>
                      </a:r>
                    </a:p>
                  </a:txBody>
                  <a:tcPr marL="68760" marR="68760" marT="20404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568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220663"/>
            <a:ext cx="822960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2900" b="1" dirty="0">
                <a:solidFill>
                  <a:srgbClr val="000000"/>
                </a:solidFill>
                <a:latin typeface="Calibri" pitchFamily="32" charset="0"/>
              </a:rPr>
              <a:t>Особенности контингента </a:t>
            </a:r>
            <a:br>
              <a:rPr lang="ru-RU" altLang="ru-RU" sz="2900" b="1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ru-RU" altLang="ru-RU" sz="2900" b="1" dirty="0">
                <a:solidFill>
                  <a:srgbClr val="000000"/>
                </a:solidFill>
                <a:latin typeface="Calibri" pitchFamily="32" charset="0"/>
              </a:rPr>
              <a:t>(согласно социальному паспорту)</a:t>
            </a:r>
          </a:p>
        </p:txBody>
      </p:sp>
      <p:graphicFrame>
        <p:nvGraphicFramePr>
          <p:cNvPr id="7170" name="Group 2"/>
          <p:cNvGraphicFramePr>
            <a:graphicFrameLocks noGrp="1"/>
          </p:cNvGraphicFramePr>
          <p:nvPr/>
        </p:nvGraphicFramePr>
        <p:xfrm>
          <a:off x="285750" y="1285875"/>
          <a:ext cx="4257675" cy="5089525"/>
        </p:xfrm>
        <a:graphic>
          <a:graphicData uri="http://schemas.openxmlformats.org/drawingml/2006/table">
            <a:tbl>
              <a:tblPr/>
              <a:tblGrid>
                <a:gridCol w="752475"/>
                <a:gridCol w="977900"/>
                <a:gridCol w="825500"/>
                <a:gridCol w="735013"/>
                <a:gridCol w="966787"/>
              </a:tblGrid>
              <a:tr h="120332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Классы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Кол-во уч-ся по ступеням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Из не полных семей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Переданы под опеку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Родители один/оба имеют высшее образов.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9715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1-4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229</a:t>
                      </a:r>
                    </a:p>
                  </a:txBody>
                  <a:tcPr marL="68760" marR="6876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56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62/69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715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5-9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259</a:t>
                      </a:r>
                    </a:p>
                  </a:txBody>
                  <a:tcPr marL="68760" marR="6876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99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68/75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715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10-11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57</a:t>
                      </a:r>
                    </a:p>
                  </a:txBody>
                  <a:tcPr marL="68760" marR="6876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28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21/44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715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Всего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545</a:t>
                      </a:r>
                    </a:p>
                  </a:txBody>
                  <a:tcPr marL="68760" marR="6876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183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151/ 188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96" name="Group 28"/>
          <p:cNvGraphicFramePr>
            <a:graphicFrameLocks noGrp="1"/>
          </p:cNvGraphicFramePr>
          <p:nvPr/>
        </p:nvGraphicFramePr>
        <p:xfrm>
          <a:off x="4648200" y="1285875"/>
          <a:ext cx="4043363" cy="5045075"/>
        </p:xfrm>
        <a:graphic>
          <a:graphicData uri="http://schemas.openxmlformats.org/drawingml/2006/table">
            <a:tbl>
              <a:tblPr/>
              <a:tblGrid>
                <a:gridCol w="995363"/>
                <a:gridCol w="1219200"/>
                <a:gridCol w="857250"/>
                <a:gridCol w="971550"/>
              </a:tblGrid>
              <a:tr h="11588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Мальчики/девочки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Талантливые , одаренные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Со спец. потребностями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Со спец. поддержкой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9715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96/133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7/11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2/3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8/3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715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135/124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5/7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1/3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3/0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715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21/36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3/3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1/0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0/0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715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252/293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15/21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4/6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11/3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252413"/>
            <a:ext cx="822960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600" b="1" dirty="0">
                <a:solidFill>
                  <a:srgbClr val="000000"/>
                </a:solidFill>
                <a:latin typeface="Calibri" pitchFamily="32" charset="0"/>
              </a:rPr>
              <a:t>Успеваемость учащихся </a:t>
            </a:r>
            <a:r>
              <a:rPr lang="ru-RU" altLang="ru-RU" sz="3600" b="1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ru-RU" altLang="ru-RU" sz="3600" b="1" dirty="0">
                <a:solidFill>
                  <a:srgbClr val="000000"/>
                </a:solidFill>
                <a:latin typeface="Calibri" pitchFamily="32" charset="0"/>
              </a:rPr>
              <a:t>школы</a:t>
            </a:r>
          </a:p>
        </p:txBody>
      </p:sp>
      <p:graphicFrame>
        <p:nvGraphicFramePr>
          <p:cNvPr id="819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995110"/>
              </p:ext>
            </p:extLst>
          </p:nvPr>
        </p:nvGraphicFramePr>
        <p:xfrm>
          <a:off x="457200" y="1600200"/>
          <a:ext cx="8232775" cy="4739959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7825"/>
                <a:gridCol w="1646238"/>
                <a:gridCol w="1646237"/>
              </a:tblGrid>
              <a:tr h="149066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6192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Всего обучающихся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Окончили на «5»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Окончили на «4» и «5»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Оставлены на повторное обучение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93980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Начальная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школа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220</a:t>
                      </a: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17 </a:t>
                      </a: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чел. </a:t>
                      </a: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(7,7</a:t>
                      </a: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%)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77 </a:t>
                      </a: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чел. (</a:t>
                      </a: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35,9 </a:t>
                      </a: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%)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Arial Unicode MS" charset="0"/>
                        </a:rPr>
                        <a:t>-</a:t>
                      </a:r>
                    </a:p>
                  </a:txBody>
                  <a:tcPr marL="90000" marR="90000" marT="319104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4300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Основная школа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289</a:t>
                      </a: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7 </a:t>
                      </a: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чел.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(2,4 </a:t>
                      </a: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%)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75 </a:t>
                      </a: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чел.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(</a:t>
                      </a: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26 </a:t>
                      </a: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%)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 (0,3%)</a:t>
                      </a: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5570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Старшая школа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53</a:t>
                      </a: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 чел.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1,9 </a:t>
                      </a: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%)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5 </a:t>
                      </a: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чел.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(9,4 %)</a:t>
                      </a: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-85725"/>
            <a:ext cx="822960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600" b="1" dirty="0">
                <a:solidFill>
                  <a:srgbClr val="000000"/>
                </a:solidFill>
                <a:latin typeface="Calibri" pitchFamily="32" charset="0"/>
              </a:rPr>
              <a:t>Сведения о результатах ЕГЭ </a:t>
            </a:r>
            <a:r>
              <a:rPr lang="ru-RU" altLang="ru-RU" sz="3600" b="1" dirty="0" smtClean="0">
                <a:solidFill>
                  <a:srgbClr val="000000"/>
                </a:solidFill>
                <a:latin typeface="Calibri" pitchFamily="32" charset="0"/>
              </a:rPr>
              <a:t>2015</a:t>
            </a:r>
            <a:endParaRPr lang="ru-RU" altLang="ru-RU" sz="3600" b="1" dirty="0">
              <a:solidFill>
                <a:srgbClr val="000000"/>
              </a:solidFill>
              <a:latin typeface="Calibri" pitchFamily="32" charset="0"/>
            </a:endParaRPr>
          </a:p>
        </p:txBody>
      </p:sp>
      <p:graphicFrame>
        <p:nvGraphicFramePr>
          <p:cNvPr id="921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554867"/>
              </p:ext>
            </p:extLst>
          </p:nvPr>
        </p:nvGraphicFramePr>
        <p:xfrm>
          <a:off x="568325" y="762000"/>
          <a:ext cx="7716244" cy="5793735"/>
        </p:xfrm>
        <a:graphic>
          <a:graphicData uri="http://schemas.openxmlformats.org/drawingml/2006/table">
            <a:tbl>
              <a:tblPr/>
              <a:tblGrid>
                <a:gridCol w="2887069"/>
                <a:gridCol w="1660525"/>
                <a:gridCol w="1655763"/>
                <a:gridCol w="1512887"/>
              </a:tblGrid>
              <a:tr h="434752">
                <a:tc row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Предмет</a:t>
                      </a:r>
                    </a:p>
                  </a:txBody>
                  <a:tcPr marL="90000" marR="90000" marT="27025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Всего сдавали</a:t>
                      </a:r>
                    </a:p>
                  </a:txBody>
                  <a:tcPr marL="90000" marR="90000" marT="27025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Получили оценки</a:t>
                      </a:r>
                    </a:p>
                  </a:txBody>
                  <a:tcPr marL="90000" marR="90000" marT="27025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88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Выше минимально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го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балла</a:t>
                      </a:r>
                    </a:p>
                  </a:txBody>
                  <a:tcPr marL="90000" marR="90000" marT="27025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Ниже минимального балла</a:t>
                      </a:r>
                    </a:p>
                  </a:txBody>
                  <a:tcPr marL="90000" marR="90000" marT="27025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1091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Математика (базовая)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28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27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810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Математика (профильная)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25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23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95251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Русский язык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28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28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-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История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3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2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1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0220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Английский язык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2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2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-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  Химия 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3</a:t>
                      </a:r>
                    </a:p>
                  </a:txBody>
                  <a:tcPr marL="0" marR="0" marT="1584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2</a:t>
                      </a:r>
                    </a:p>
                  </a:txBody>
                  <a:tcPr marL="0" marR="0" marT="1584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1</a:t>
                      </a:r>
                    </a:p>
                  </a:txBody>
                  <a:tcPr marL="0" marR="0" marT="1584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5791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Физика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7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7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-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2807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Обществознание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13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13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-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24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Биология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8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6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2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240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Информатика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4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4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  <a:cs typeface="+mn-cs"/>
                      </a:endParaRP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Литература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3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3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-</a:t>
                      </a:r>
                    </a:p>
                  </a:txBody>
                  <a:tcPr marL="90000" marR="90000" marT="687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600" b="1" dirty="0">
                <a:solidFill>
                  <a:srgbClr val="000000"/>
                </a:solidFill>
                <a:latin typeface="Calibri" pitchFamily="32" charset="0"/>
              </a:rPr>
              <a:t>Сведения о продолжении обучения</a:t>
            </a:r>
          </a:p>
        </p:txBody>
      </p:sp>
      <p:graphicFrame>
        <p:nvGraphicFramePr>
          <p:cNvPr id="1024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260981"/>
              </p:ext>
            </p:extLst>
          </p:nvPr>
        </p:nvGraphicFramePr>
        <p:xfrm>
          <a:off x="457200" y="1260475"/>
          <a:ext cx="8366125" cy="5570538"/>
        </p:xfrm>
        <a:graphic>
          <a:graphicData uri="http://schemas.openxmlformats.org/drawingml/2006/table">
            <a:tbl>
              <a:tblPr/>
              <a:tblGrid>
                <a:gridCol w="2176463"/>
                <a:gridCol w="1077912"/>
                <a:gridCol w="854075"/>
                <a:gridCol w="2468563"/>
                <a:gridCol w="1789112"/>
              </a:tblGrid>
              <a:tr h="1003300">
                <a:tc grid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9 класс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 58 человек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11 класс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28 человек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330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Продолжили обучение в 10 классе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31</a:t>
                      </a: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Продолжили обучение в ВУЗах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24</a:t>
                      </a: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7952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Продолжили обучение в НПО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5</a:t>
                      </a: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Продолжили обучение в НПО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-</a:t>
                      </a: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7952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Продолжили обучение в СПО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22</a:t>
                      </a: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Продолжили обучение в СПО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3</a:t>
                      </a: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048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Работают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-</a:t>
                      </a: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Работают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</a:t>
                      </a: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0075" cy="708124"/>
          </a:xfrm>
        </p:spPr>
        <p:txBody>
          <a:bodyPr/>
          <a:lstStyle/>
          <a:p>
            <a:r>
              <a:rPr lang="ru-RU" dirty="0" smtClean="0"/>
              <a:t>Достижения школы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20075" cy="5904656"/>
          </a:xfrm>
        </p:spPr>
        <p:txBody>
          <a:bodyPr/>
          <a:lstStyle/>
          <a:p>
            <a:pPr lvl="0"/>
            <a:r>
              <a:rPr lang="ru-RU" sz="1800" dirty="0"/>
              <a:t>Районные соревнования «Призывник России» </a:t>
            </a:r>
          </a:p>
          <a:p>
            <a:pPr lvl="0"/>
            <a:r>
              <a:rPr lang="ru-RU" sz="1800" dirty="0"/>
              <a:t>Городские соревнования «Осенние дни молодёжи» – 2 место</a:t>
            </a:r>
          </a:p>
          <a:p>
            <a:pPr lvl="0"/>
            <a:r>
              <a:rPr lang="ru-RU" sz="1800" dirty="0"/>
              <a:t>Городские соревнования по шахматам «Белая ладья», Памяти летчиков «Защитники ярославского неба»  1 место</a:t>
            </a:r>
          </a:p>
          <a:p>
            <a:pPr lvl="0"/>
            <a:r>
              <a:rPr lang="ru-RU" sz="1800" dirty="0"/>
              <a:t>Городской конкурс вокального творчества «Поющая осень» (лауреаты </a:t>
            </a:r>
            <a:r>
              <a:rPr lang="en-US" sz="1800" dirty="0"/>
              <a:t>III</a:t>
            </a:r>
            <a:r>
              <a:rPr lang="ru-RU" sz="1800" dirty="0"/>
              <a:t> степени)</a:t>
            </a:r>
          </a:p>
          <a:p>
            <a:pPr lvl="0"/>
            <a:r>
              <a:rPr lang="ru-RU" sz="1800" dirty="0"/>
              <a:t>Городской конкурс вокального творчества на английском языке «Мы вместе» (2 место), выступление педагога </a:t>
            </a:r>
            <a:r>
              <a:rPr lang="ru-RU" sz="1800" dirty="0" err="1"/>
              <a:t>Киричек</a:t>
            </a:r>
            <a:r>
              <a:rPr lang="ru-RU" sz="1800" dirty="0"/>
              <a:t> Л. В. (1 место)</a:t>
            </a:r>
          </a:p>
          <a:p>
            <a:pPr lvl="0"/>
            <a:r>
              <a:rPr lang="ru-RU" sz="1800" dirty="0"/>
              <a:t>Городской  конкурс «Праздник талантов» Лауреаты </a:t>
            </a:r>
            <a:r>
              <a:rPr lang="en-US" sz="1800" dirty="0"/>
              <a:t>II</a:t>
            </a:r>
            <a:r>
              <a:rPr lang="ru-RU" sz="1800" dirty="0"/>
              <a:t> степени</a:t>
            </a:r>
          </a:p>
          <a:p>
            <a:pPr lvl="0"/>
            <a:r>
              <a:rPr lang="ru-RU" sz="1800" dirty="0"/>
              <a:t>Городской </a:t>
            </a:r>
            <a:r>
              <a:rPr lang="ru-RU" sz="1800" dirty="0" err="1"/>
              <a:t>фотопробег</a:t>
            </a:r>
            <a:r>
              <a:rPr lang="ru-RU" sz="1800" dirty="0"/>
              <a:t>  «В объективе» (лауреаты)</a:t>
            </a:r>
          </a:p>
          <a:p>
            <a:pPr lvl="0"/>
            <a:r>
              <a:rPr lang="ru-RU" sz="1800" dirty="0"/>
              <a:t>Городской легкоатлетический кросс на приз В. Терешковой</a:t>
            </a:r>
          </a:p>
          <a:p>
            <a:pPr lvl="0"/>
            <a:r>
              <a:rPr lang="ru-RU" sz="1800" dirty="0"/>
              <a:t>Региональная акция «День Победы – главный праздник моей школы»</a:t>
            </a:r>
          </a:p>
          <a:p>
            <a:pPr lvl="0"/>
            <a:r>
              <a:rPr lang="ru-RU" sz="1800" dirty="0"/>
              <a:t>Областной фестиваль волонтерских отрядов «Дорогою добра» (призеры)</a:t>
            </a:r>
          </a:p>
          <a:p>
            <a:pPr lvl="0"/>
            <a:r>
              <a:rPr lang="ru-RU" sz="1800" dirty="0"/>
              <a:t>Районный фестиваль хоровых коллективов «Русская зима» (дипломанты в номинации  «Звонкие голоса и гармоничное исполнение»);</a:t>
            </a:r>
          </a:p>
          <a:p>
            <a:pPr lvl="0"/>
            <a:r>
              <a:rPr lang="ru-RU" sz="1800" dirty="0"/>
              <a:t>Областной конкурс компьютерного творчества «Безопасное поведение в чрезвычайных ситуациях», 2, 3 место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3221472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2136</Words>
  <Application>Microsoft Office PowerPoint</Application>
  <PresentationFormat>Экран (4:3)</PresentationFormat>
  <Paragraphs>514</Paragraphs>
  <Slides>32</Slides>
  <Notes>28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Достижения школы</vt:lpstr>
      <vt:lpstr>Достижения школы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Рост занятости учащихся в объединениях ДО и внеурочной 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Публичный отчет</dc:title>
  <dc:creator>user1</dc:creator>
  <cp:lastModifiedBy>Ирина Ивановна</cp:lastModifiedBy>
  <cp:revision>162</cp:revision>
  <cp:lastPrinted>2013-11-11T10:04:02Z</cp:lastPrinted>
  <dcterms:created xsi:type="dcterms:W3CDTF">1601-01-01T00:00:00Z</dcterms:created>
  <dcterms:modified xsi:type="dcterms:W3CDTF">2015-12-16T05:02:35Z</dcterms:modified>
</cp:coreProperties>
</file>