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2" r:id="rId9"/>
    <p:sldId id="263" r:id="rId10"/>
    <p:sldId id="293" r:id="rId11"/>
    <p:sldId id="294" r:id="rId12"/>
    <p:sldId id="295" r:id="rId13"/>
    <p:sldId id="296" r:id="rId14"/>
    <p:sldId id="297" r:id="rId15"/>
    <p:sldId id="298" r:id="rId16"/>
    <p:sldId id="265" r:id="rId17"/>
    <p:sldId id="299" r:id="rId18"/>
    <p:sldId id="266" r:id="rId19"/>
    <p:sldId id="268" r:id="rId20"/>
    <p:sldId id="300" r:id="rId21"/>
    <p:sldId id="269" r:id="rId22"/>
    <p:sldId id="270" r:id="rId23"/>
    <p:sldId id="287" r:id="rId24"/>
    <p:sldId id="301" r:id="rId25"/>
    <p:sldId id="271" r:id="rId26"/>
    <p:sldId id="274" r:id="rId27"/>
    <p:sldId id="275" r:id="rId28"/>
    <p:sldId id="276" r:id="rId29"/>
    <p:sldId id="286" r:id="rId30"/>
    <p:sldId id="277" r:id="rId31"/>
    <p:sldId id="278" r:id="rId32"/>
    <p:sldId id="279" r:id="rId33"/>
    <p:sldId id="281" r:id="rId34"/>
    <p:sldId id="291" r:id="rId35"/>
    <p:sldId id="282" r:id="rId36"/>
    <p:sldId id="283" r:id="rId37"/>
    <p:sldId id="284" r:id="rId38"/>
    <p:sldId id="302" r:id="rId39"/>
  </p:sldIdLst>
  <p:sldSz cx="9144000" cy="6858000" type="screen4x3"/>
  <p:notesSz cx="9925050" cy="67976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>
        <p:scale>
          <a:sx n="67" d="100"/>
          <a:sy n="67" d="100"/>
        </p:scale>
        <p:origin x="-1476" y="-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969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</c:v>
                </c:pt>
                <c:pt idx="1">
                  <c:v>79</c:v>
                </c:pt>
                <c:pt idx="2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09184"/>
        <c:axId val="108491840"/>
      </c:barChart>
      <c:catAx>
        <c:axId val="71709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491840"/>
        <c:crosses val="autoZero"/>
        <c:auto val="1"/>
        <c:lblAlgn val="ctr"/>
        <c:lblOffset val="100"/>
        <c:noMultiLvlLbl val="0"/>
      </c:catAx>
      <c:valAx>
        <c:axId val="10849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709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39559"/>
          </a:xfrm>
          <a:prstGeom prst="rect">
            <a:avLst/>
          </a:prstGeom>
        </p:spPr>
        <p:txBody>
          <a:bodyPr vert="horz" lIns="90972" tIns="45485" rIns="90972" bIns="454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39559"/>
          </a:xfrm>
          <a:prstGeom prst="rect">
            <a:avLst/>
          </a:prstGeom>
        </p:spPr>
        <p:txBody>
          <a:bodyPr vert="horz" lIns="90972" tIns="45485" rIns="90972" bIns="45485" rtlCol="0"/>
          <a:lstStyle>
            <a:lvl1pPr algn="r">
              <a:defRPr sz="1200"/>
            </a:lvl1pPr>
          </a:lstStyle>
          <a:p>
            <a:fld id="{1EEB0623-A174-4273-A4BD-FDC36823D791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033"/>
            <a:ext cx="4300855" cy="339559"/>
          </a:xfrm>
          <a:prstGeom prst="rect">
            <a:avLst/>
          </a:prstGeom>
        </p:spPr>
        <p:txBody>
          <a:bodyPr vert="horz" lIns="90972" tIns="45485" rIns="90972" bIns="454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898" y="6457033"/>
            <a:ext cx="4300855" cy="339559"/>
          </a:xfrm>
          <a:prstGeom prst="rect">
            <a:avLst/>
          </a:prstGeom>
        </p:spPr>
        <p:txBody>
          <a:bodyPr vert="horz" lIns="90972" tIns="45485" rIns="90972" bIns="45485" rtlCol="0" anchor="b"/>
          <a:lstStyle>
            <a:lvl1pPr algn="r">
              <a:defRPr sz="1200"/>
            </a:lvl1pPr>
          </a:lstStyle>
          <a:p>
            <a:fld id="{26D0C46F-9B2A-4FF3-87E4-0F89DA87FE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04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1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1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1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1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"/>
            <a:ext cx="99250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1"/>
            <a:ext cx="4300855" cy="33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621899" y="2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0725" y="509588"/>
            <a:ext cx="3390900" cy="2543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992505" y="3228517"/>
            <a:ext cx="7926255" cy="305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39" tIns="46560" rIns="89539" bIns="4656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0" y="6457033"/>
            <a:ext cx="4300855" cy="33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972" tIns="45485" rIns="90972" bIns="45485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5621899" y="6457034"/>
            <a:ext cx="4287070" cy="33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539" tIns="46560" rIns="89539" bIns="4656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5382" algn="l"/>
                <a:tab pos="892342" algn="l"/>
                <a:tab pos="1339302" algn="l"/>
                <a:tab pos="1786264" algn="l"/>
                <a:tab pos="2233223" algn="l"/>
                <a:tab pos="2680185" algn="l"/>
                <a:tab pos="3127145" algn="l"/>
                <a:tab pos="3574105" algn="l"/>
                <a:tab pos="4021066" algn="l"/>
                <a:tab pos="4468027" algn="l"/>
                <a:tab pos="4914987" algn="l"/>
                <a:tab pos="5361948" algn="l"/>
                <a:tab pos="5808908" algn="l"/>
                <a:tab pos="6255869" algn="l"/>
                <a:tab pos="6702828" algn="l"/>
                <a:tab pos="7149789" algn="l"/>
                <a:tab pos="7596750" algn="l"/>
                <a:tab pos="8043710" algn="l"/>
                <a:tab pos="8490670" algn="l"/>
                <a:tab pos="893763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D5AC8AE-C8FD-4B8B-BEA4-C118ECFF67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2521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ACF4F8-D6F5-4FA9-B0D7-3D46DBDA96B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40DFE16-BFF1-472E-9910-CC443A04CA3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01A65D8-2763-4BE7-8186-1BA68FD366FF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379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5B45C3-5B36-467F-9F78-66CEFAF2401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38B4DD6-525E-49A5-8BE6-F2B20FEEC18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5A1F3CE-421F-4745-B9E1-E02AAA25681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403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6B132-7EB8-4223-90D2-B54503CFE67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B68EC2F-2872-45EB-A1D7-D7CE28C683B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F5AC562-C835-4779-82D0-3F547DD14ED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608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96EEE-1252-4708-9337-B1EFF04DA4F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181D345-540C-4814-A14C-FD7F551EAB8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344AD51-9B92-4C20-999D-8A92B7F9A90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710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D502EB-09A8-4B00-8BE1-02E5201A7DBB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CA38F10-5A61-4A18-91AD-BAC3FF71622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8292781B-0CC2-4616-B66B-A54BB4923C45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813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7"/>
            <a:ext cx="7940040" cy="30592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445382" algn="l"/>
                <a:tab pos="892342" algn="l"/>
                <a:tab pos="1339302" algn="l"/>
                <a:tab pos="1786264" algn="l"/>
                <a:tab pos="2233223" algn="l"/>
                <a:tab pos="2680185" algn="l"/>
                <a:tab pos="3127145" algn="l"/>
                <a:tab pos="3574105" algn="l"/>
                <a:tab pos="4021066" algn="l"/>
                <a:tab pos="4468027" algn="l"/>
                <a:tab pos="4914987" algn="l"/>
                <a:tab pos="5361948" algn="l"/>
                <a:tab pos="5808908" algn="l"/>
                <a:tab pos="6255869" algn="l"/>
                <a:tab pos="6702828" algn="l"/>
                <a:tab pos="7149789" algn="l"/>
                <a:tab pos="7596750" algn="l"/>
                <a:tab pos="8043710" algn="l"/>
                <a:tab pos="8490670" algn="l"/>
                <a:tab pos="8937632" algn="l"/>
              </a:tabLst>
            </a:pPr>
            <a:endParaRPr lang="ru-RU" altLang="ru-RU">
              <a:latin typeface="Calibri" pitchFamily="32" charset="0"/>
              <a:ea typeface="Microsoft YaHei" charset="-122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621898" y="6457033"/>
            <a:ext cx="4300855" cy="33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06267D0-3183-42BE-AAF8-8C6770AB2926}" type="slidenum">
              <a:rPr lang="ru-RU" alt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674679-32DD-436C-B1AF-2857C7CD94BA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DB4D3BC1-A373-4E10-BC45-53D8EA3A260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DA05F63-1BE1-4AAF-9A87-70F44E939F64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91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77F559-AC7F-41DB-9D69-53DB0FFBF8C8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AA5125D-BFCB-4972-BED6-F5E5E038377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F56BA5AC-593A-4113-8EF0-1CF51CC8280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222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804A90-B81E-4D36-96CB-839DD8264229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4855421-259A-43DF-A425-CC781042E2B4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712B585B-C9DF-4AAD-AAA8-0036B071F02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325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E15F13-783E-4B2E-9C75-C1DBA943379B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050BDE9-904D-49DB-8CD2-3D97D1E6457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BA4FD55-C66C-4230-BDFD-C1B6089FB06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28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427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63C5B6-D888-4449-B09C-055B86A63E1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97749FD-8DD0-4AEF-9F4B-D0F1A56DD10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FCF3773B-6773-4C7D-B2A8-7751FB54C6BD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30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529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5374BF-F473-4090-B658-DB7FDAFAE841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8D6404E-A0F0-40C0-B564-F48EAB2A38D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10EF784-8C31-499C-B4C0-C972F8BE52F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31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63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D7A8A2-44C7-439D-B38E-14FF21DA0FAF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64EE5AE-5DC1-4953-B1EC-BBD115F75A7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637A1838-4395-48A4-9518-F4B0A6AD6361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481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76C27C-A9F7-43AB-85A1-A2C7DD103898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DD4D2D4-E38A-4D56-A420-3EEB640C8AA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D01394B0-45C2-4CE2-B349-C91826C69CE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32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734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2969F2-4C40-43C3-A40C-F5A704899DD8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8CC66D2-DBA8-4819-96C8-E671E5F9553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93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973D75-4E97-4101-A9FA-8D3489D68051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C4ECA88-852E-4298-A5EA-29A9A744A1E2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04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9E5DC6-F741-4AC6-A424-9E334A2C67C3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D64BC0D-DAC8-4ED2-A2CB-DF9050D91DD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14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898934-0FF9-4E0B-A887-F55D31470DCC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E791C60-F2EE-4F70-A7F5-1A2F3AFF7D1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624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398837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833A09-DA3C-4195-A5ED-D5C3948E1A3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29EE6BD6-0A7F-45CF-95E2-16F6D8BEFED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44FF1D15-2F6B-452E-B811-817C18362818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58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EFFEE4-FF14-44E7-8C65-E5CAF47025D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7F2B26C-604D-44E5-A1A9-BC8041127436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3C50B887-F161-4D16-9061-EF9E694FB3C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686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C01E51-31CE-4565-895B-D737F51B631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B2A4747-09B9-43B5-8ED4-BCC4B5059EFA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C6DA23C-3651-4984-9664-500FA026CEDC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789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944C92-09A8-494E-9AD2-4DB6F21EDCE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52931029-7369-4E4E-A1C6-F1823E9E188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C902A319-FA25-464B-9A02-C7650CFA1440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891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BE5182-9A57-4443-8CF0-C92A28CB930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7B3B1AA-D58B-4871-B2E6-0EF5F73DBD9B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832F542-DCD2-43BE-9D7F-7084019FD440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399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DFBB28-659C-4227-99CC-E351D6BB391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323E636-1A5F-44B3-9533-3F56E5C4C0F7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ADDF5237-F322-4E21-ABE3-43116DA271DE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096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CCE757-FD6B-4D0D-B645-320C3725D29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5621901" y="6457033"/>
            <a:ext cx="4296260" cy="33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E419AEA7-7954-4882-B88D-C1FAF380A193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621899" y="6457034"/>
            <a:ext cx="4298556" cy="33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539" tIns="46560" rIns="89539" bIns="4656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1387BB31-3B4F-4149-BBD4-39805AF9FB59}" type="slidenum">
              <a:rPr lang="ru-RU" altLang="ru-RU" sz="1200">
                <a:solidFill>
                  <a:srgbClr val="000000"/>
                </a:solidFill>
                <a:cs typeface="Arial Unicode MS" charset="0"/>
              </a:rPr>
              <a:pPr algn="r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301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2313" y="509588"/>
            <a:ext cx="3400425" cy="2549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505" y="3228516"/>
            <a:ext cx="7928554" cy="30549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B8E8CF-3163-4627-833F-7445AE5FFC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56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4FE381-C199-4B8D-829E-A79B5450CC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631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128588"/>
            <a:ext cx="2054225" cy="5988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3450" cy="5988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F13B81-2269-47F2-97CB-464645432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68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4FC959-9146-47D4-AFA1-F8CEA23C80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992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D3CADA-9281-4C3A-BCF0-2F1CB6D1F4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46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5FEABC-B416-4600-8FBE-0BB7E1DBBD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19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DE1362-F828-4A41-9374-6457BC659E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1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8AF100-258D-4F7A-9C2E-B66628F368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74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F378C2-F8FE-4BFD-BF8F-12ABBB407F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26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9B0C18-1F79-4855-BE7A-CD94D43AA2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126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B7A59C-8EAF-4B00-AFAD-CF930B0DF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629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007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20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2A5CB82A-E636-4EAF-A9BC-77077F1E3A2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500063"/>
            <a:ext cx="77724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>
                <a:solidFill>
                  <a:srgbClr val="000000"/>
                </a:solidFill>
                <a:latin typeface="Calibri" pitchFamily="32" charset="0"/>
              </a:rPr>
              <a:t>Публичный отчет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371600" y="2357438"/>
            <a:ext cx="6400800" cy="263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ru-RU" altLang="ru-RU" sz="3200" b="1" dirty="0">
                <a:solidFill>
                  <a:schemeClr val="tx1"/>
                </a:solidFill>
                <a:latin typeface="Calibri" pitchFamily="32" charset="0"/>
              </a:rPr>
              <a:t>муниципального </a:t>
            </a:r>
            <a:r>
              <a:rPr lang="ru-RU" altLang="ru-RU" sz="3200" b="1" dirty="0" smtClean="0">
                <a:solidFill>
                  <a:schemeClr val="tx1"/>
                </a:solidFill>
                <a:latin typeface="Calibri" pitchFamily="32" charset="0"/>
              </a:rPr>
              <a:t>общеобразовательного </a:t>
            </a:r>
            <a:r>
              <a:rPr lang="ru-RU" altLang="ru-RU" sz="3200" b="1" dirty="0">
                <a:solidFill>
                  <a:schemeClr val="tx1"/>
                </a:solidFill>
                <a:latin typeface="Calibri" pitchFamily="32" charset="0"/>
              </a:rPr>
              <a:t>учреждения </a:t>
            </a:r>
            <a:r>
              <a:rPr lang="ru-RU" altLang="ru-RU" sz="3200" b="1" dirty="0" smtClean="0">
                <a:solidFill>
                  <a:schemeClr val="tx1"/>
                </a:solidFill>
                <a:latin typeface="Calibri" pitchFamily="32" charset="0"/>
              </a:rPr>
              <a:t>                                               «Средняя школа </a:t>
            </a:r>
            <a:r>
              <a:rPr lang="ru-RU" altLang="ru-RU" sz="3200" b="1" dirty="0">
                <a:solidFill>
                  <a:schemeClr val="tx1"/>
                </a:solidFill>
                <a:latin typeface="Calibri" pitchFamily="32" charset="0"/>
              </a:rPr>
              <a:t>№ </a:t>
            </a:r>
            <a:r>
              <a:rPr lang="ru-RU" altLang="ru-RU" sz="3200" b="1" dirty="0" smtClean="0">
                <a:solidFill>
                  <a:schemeClr val="tx1"/>
                </a:solidFill>
                <a:latin typeface="Calibri" pitchFamily="32" charset="0"/>
              </a:rPr>
              <a:t>70»</a:t>
            </a:r>
            <a:endParaRPr lang="ru-RU" altLang="ru-RU" sz="3200" b="1" dirty="0">
              <a:solidFill>
                <a:schemeClr val="tx1"/>
              </a:solidFill>
              <a:latin typeface="Calibri" pitchFamily="32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ru-RU" altLang="ru-RU" sz="3200" b="1" dirty="0">
                <a:solidFill>
                  <a:schemeClr val="tx1"/>
                </a:solidFill>
                <a:latin typeface="Calibri" pitchFamily="32" charset="0"/>
              </a:rPr>
              <a:t>з</a:t>
            </a:r>
            <a:r>
              <a:rPr lang="ru-RU" altLang="ru-RU" sz="3200" b="1" dirty="0" smtClean="0">
                <a:solidFill>
                  <a:schemeClr val="tx1"/>
                </a:solidFill>
                <a:latin typeface="Calibri" pitchFamily="32" charset="0"/>
              </a:rPr>
              <a:t>а 2020 год</a:t>
            </a:r>
            <a:endParaRPr lang="ru-RU" altLang="ru-RU" sz="3200" b="1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Спортивные достижения </a:t>
            </a:r>
            <a:r>
              <a:rPr lang="ru-RU" dirty="0"/>
              <a:t>школы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778176"/>
              </p:ext>
            </p:extLst>
          </p:nvPr>
        </p:nvGraphicFramePr>
        <p:xfrm>
          <a:off x="457200" y="1412776"/>
          <a:ext cx="8220076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864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104511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Районный этап городской оборонной игры «Победа»  (1 место в  личном первенстве</a:t>
                      </a: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 Районный этап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cs typeface="Times New Roman"/>
                        </a:rPr>
                        <a:t> городских соревнований «Призывник России» (призер в личном первенстве)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Районные соревнования по волейболу (команда юношей и девушек призеры)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Районные соревнования «Безопасное колесо»  </a:t>
                      </a: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место)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Районный этап городской оборонной игры «Победа» (3 место командное</a:t>
                      </a: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Первенство  по волейболу среди родителей – членов школьных спортивных клубов (призеры)</a:t>
                      </a: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5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0075" cy="996156"/>
          </a:xfrm>
        </p:spPr>
        <p:txBody>
          <a:bodyPr/>
          <a:lstStyle/>
          <a:p>
            <a:r>
              <a:rPr lang="ru-RU" sz="3600" dirty="0" smtClean="0"/>
              <a:t>Интеллектуальные достижения </a:t>
            </a:r>
            <a:r>
              <a:rPr lang="ru-RU" sz="3600" dirty="0"/>
              <a:t>школы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841896"/>
              </p:ext>
            </p:extLst>
          </p:nvPr>
        </p:nvGraphicFramePr>
        <p:xfrm>
          <a:off x="467544" y="1052736"/>
          <a:ext cx="8220076" cy="562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413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987194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  <a:latin typeface="Times New Roman"/>
                        </a:rPr>
                        <a:t>III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 международная онлайн олимпиада по русскому языку «Русский с Пушкиным» (призеры)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  <a:latin typeface="Times New Roman"/>
                        </a:rPr>
                        <a:t>Малая 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областная олимпиада по биологии и литературе (2 призера)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r>
                        <a:rPr lang="ru-RU" sz="1800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3. Призер регионального этапа     «Русский медвежонок» (Черникина Юлия)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ru-RU" sz="1800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4. Финал регионального этапа «Умники и умницы» (Амерханова Дарья)</a:t>
                      </a:r>
                    </a:p>
                    <a:p>
                      <a:pPr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Областной конкурс исследовательских работ «Отечество» диплом 3 степени (Срослова Анастасия)</a:t>
                      </a:r>
                    </a:p>
                    <a:p>
                      <a:pPr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6. Региональный этап Всероссийского конкурса юных исследователей окружающей среды. Номинация «Юные натуралисты» диплом 1 степени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(Глинка Глафира)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lv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</a:rPr>
                        <a:t>Участие в интеллектуальной  игре «Индикатор – </a:t>
                      </a:r>
                      <a:r>
                        <a:rPr lang="ru-RU" sz="1800" dirty="0" smtClean="0">
                          <a:effectLst/>
                          <a:latin typeface="Times New Roman"/>
                        </a:rPr>
                        <a:t>2019» 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(дипломанты)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Городская метапредметная игра «Лингвистический детектив» (диплом 3 степени</a:t>
                      </a: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Городская игра «Иван Грозный и его время» (диплом 1 степени)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Областная интеллектуальная игра «История для каждого» (диплом 3 степени)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4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Творческие достижения школы</a:t>
            </a:r>
            <a:endParaRPr lang="ru-RU" dirty="0"/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816051"/>
              </p:ext>
            </p:extLst>
          </p:nvPr>
        </p:nvGraphicFramePr>
        <p:xfrm>
          <a:off x="457200" y="1772816"/>
          <a:ext cx="8220077" cy="5199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4393309"/>
              </a:tblGrid>
              <a:tr h="658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 smtClean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980256"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Городской конкурс гражданско-патриотической лирики «Как жить и плакать без тебя» (дипломанты</a:t>
                      </a:r>
                      <a:r>
                        <a:rPr lang="ru-RU" sz="2000" dirty="0" smtClean="0"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2000" dirty="0" smtClean="0">
                          <a:effectLst/>
                          <a:latin typeface="Times New Roman"/>
                        </a:rPr>
                        <a:t>Городской конкурс чтецов и авторских стихов «Поклонимся великим тем годам» (специальный диплом) </a:t>
                      </a:r>
                    </a:p>
                    <a:p>
                      <a:pPr marL="0" lvl="0" indent="0" algn="l">
                        <a:buFont typeface="Times New Roman"/>
                        <a:buNone/>
                      </a:pP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249555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AutoNum type="arabicPeriod"/>
                        <a:tabLst/>
                        <a:defRPr/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Международный многожанровый конкурс-фестиваль «Энергия звезд» номинация театральное творчество (лауреаты 1 степени)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AutoNum type="arabicPeriod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Городской конкурс певческого мастерства «Поющая осень» (хоровой коллектив «Квинтольки»)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AutoNum type="arabicPeriod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Областной фестиваль школьных хоров «Русская зима 2020» (хоровой коллектив «Квинтольки») (дипломанты)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/>
                        <a:buAutoNum type="arabicPeriod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Городской конкурс вокального творчества «Отчизну славим свою»  (дипломы 1 и 3 степени)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3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в гражданско-патриотическом направлении</a:t>
            </a:r>
            <a:endParaRPr lang="ru-RU" dirty="0"/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862562"/>
              </p:ext>
            </p:extLst>
          </p:nvPr>
        </p:nvGraphicFramePr>
        <p:xfrm>
          <a:off x="457200" y="1844824"/>
          <a:ext cx="8220076" cy="4566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 smtClean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918467"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Городской конкурс гражданско-патриотической лирики «Как жить и плакать без тебя» (дипломанты</a:t>
                      </a:r>
                      <a:r>
                        <a:rPr lang="ru-RU" sz="2000" dirty="0" smtClean="0"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2000" dirty="0" smtClean="0">
                          <a:effectLst/>
                          <a:latin typeface="Times New Roman"/>
                        </a:rPr>
                        <a:t>Городской конкурс чтецов и авторских стихов «Поклонимся великим тем годам» (специальный диплом) </a:t>
                      </a:r>
                    </a:p>
                    <a:p>
                      <a:pPr marL="0" lvl="0" indent="0" algn="l">
                        <a:buFont typeface="Times New Roman"/>
                        <a:buNone/>
                      </a:pP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249555"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5800" lvl="1" indent="-228600" algn="l">
                        <a:buFont typeface="+mj-lt"/>
                        <a:buAutoNum type="arabicPeriod"/>
                      </a:pPr>
                      <a:endParaRPr lang="ru-RU" sz="1800" dirty="0">
                        <a:effectLst/>
                        <a:latin typeface="Times New Roman"/>
                      </a:endParaRPr>
                    </a:p>
                    <a:p>
                      <a:pPr marL="685800" lvl="1" indent="-228600" algn="l">
                        <a:buFont typeface="+mj-lt"/>
                        <a:buAutoNum type="arabicPeriod"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Несение Почетного караула на Посту №1 (оценка отлично)</a:t>
                      </a:r>
                    </a:p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Городской конкурс «Семейные ценности» (диплом 2 степени)</a:t>
                      </a:r>
                    </a:p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3. Городской конкурс гражданско-патриотической лирики «Как жить и плакать без тебя» (диплом 3 степени)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endParaRPr lang="ru-RU" sz="18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0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эколого-краеведческой направленности</a:t>
            </a:r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243697"/>
              </p:ext>
            </p:extLst>
          </p:nvPr>
        </p:nvGraphicFramePr>
        <p:xfrm>
          <a:off x="457200" y="1552350"/>
          <a:ext cx="8220076" cy="4565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724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620014">
                <a:tc>
                  <a:txBody>
                    <a:bodyPr/>
                    <a:lstStyle/>
                    <a:p>
                      <a:pPr marL="342900" lvl="3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Городская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научно-практическая конференция «Отечество», номинация «Военная история» (3 место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</a:p>
                    <a:p>
                      <a:pPr marL="342900" lvl="3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Областная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научно-практическая конференция «Отечество» (призеры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</a:p>
                    <a:p>
                      <a:pPr marL="342900" lvl="3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Городской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экологический фестиваль творчества «Земля наш общий дом» (призеры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</a:p>
                    <a:p>
                      <a:pPr marL="342900" lvl="3" indent="-342900" algn="l" defTabSz="914400" rtl="0" eaLnBrk="1" latinLnBrk="0" hangingPunct="1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Областной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конкурс творческих работ по предупреждению </a:t>
                      </a:r>
                      <a:r>
                        <a:rPr lang="ru-RU" sz="1800" kern="50" dirty="0" err="1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электротравматизма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«Безопасное электричество» (1 место)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kern="5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1.  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Городской 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экологический конкурс - акция «Собери макулатуру – сохрани дерево!» (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призеры)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2.  Городская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интерактивная историко-краеведческая игра «Музейное ралли» (призеры)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ru-RU" sz="1800" kern="5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.   </a:t>
                      </a:r>
                      <a:r>
                        <a:rPr lang="ru-RU" sz="1800" kern="5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Областная онлайн-игра в рамках интернет-проекта «Золотое кольцо» (дипломанты)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9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достижения школы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729997"/>
              </p:ext>
            </p:extLst>
          </p:nvPr>
        </p:nvGraphicFramePr>
        <p:xfrm>
          <a:off x="457200" y="1600200"/>
          <a:ext cx="8220076" cy="44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38"/>
                <a:gridCol w="4110038"/>
              </a:tblGrid>
              <a:tr h="1266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Личные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Командные</a:t>
                      </a:r>
                      <a:endParaRPr lang="ru-RU" sz="18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226702">
                <a:tc>
                  <a:txBody>
                    <a:bodyPr/>
                    <a:lstStyle/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Международный конкурс «Безопасный интернет», диплом 1, 2 степени</a:t>
                      </a:r>
                    </a:p>
                    <a:p>
                      <a:pPr marL="342900" lvl="0" indent="-342900" algn="l">
                        <a:buFont typeface="Times New Roman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Региональная информационно-рекламная кампания по противодействию жестокому обращению с детьми, продвижению детского телефона доверия» (дипломанты)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</a:rPr>
                        <a:t>Участие в межрегиональном фестивале школьных команд «Мы – за здоровый образ жизни» в Ивановской области (лауреаты)</a:t>
                      </a:r>
                    </a:p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/>
                          <a:cs typeface="Times New Roman"/>
                        </a:rPr>
                        <a:t>Весенний добровольческий марафон «Даешь добро</a:t>
                      </a:r>
                      <a:r>
                        <a:rPr lang="ru-RU" sz="2000" dirty="0" smtClean="0">
                          <a:effectLst/>
                          <a:latin typeface="Times New Roman"/>
                          <a:cs typeface="Times New Roman"/>
                        </a:rPr>
                        <a:t>!» (призеры</a:t>
                      </a:r>
                      <a:r>
                        <a:rPr lang="ru-RU" sz="2000" kern="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9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Особенности образовательной программы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071563"/>
            <a:ext cx="8229600" cy="480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lvl="0" indent="-342900" algn="just" eaLnBrk="0" hangingPunct="0">
              <a:spcBef>
                <a:spcPts val="800"/>
              </a:spcBef>
              <a:tabLst/>
            </a:pPr>
            <a:r>
              <a:rPr lang="ru-RU" sz="2800" b="1" kern="0" dirty="0">
                <a:solidFill>
                  <a:srgbClr val="000000"/>
                </a:solidFill>
                <a:latin typeface="Calibri"/>
                <a:ea typeface="Microsoft YaHei"/>
              </a:rPr>
              <a:t>Содержание и структура учебного плана </a:t>
            </a:r>
          </a:p>
          <a:p>
            <a:pPr marL="342900" lvl="0" indent="-342900" algn="just" eaLnBrk="0" hangingPunct="0">
              <a:spcBef>
                <a:spcPts val="800"/>
              </a:spcBef>
              <a:tabLst/>
            </a:pPr>
            <a:endParaRPr lang="ru-RU" sz="2800" kern="0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 marL="457200" lvl="0" indent="-457200" algn="just" eaLnBrk="0" hangingPunct="0">
              <a:spcBef>
                <a:spcPts val="800"/>
              </a:spcBef>
              <a:buFontTx/>
              <a:buChar char="-"/>
              <a:tabLst/>
            </a:pPr>
            <a:r>
              <a:rPr lang="ru-RU" sz="2800" kern="0" dirty="0">
                <a:solidFill>
                  <a:srgbClr val="000000"/>
                </a:solidFill>
                <a:latin typeface="Calibri"/>
                <a:ea typeface="Microsoft YaHei"/>
              </a:rPr>
              <a:t>Начального общего образования в 1 – 4-х классах определяются требованиями ФГОС НОО;</a:t>
            </a:r>
          </a:p>
          <a:p>
            <a:pPr marL="457200" lvl="0" indent="-457200" algn="just" eaLnBrk="0" hangingPunct="0">
              <a:spcBef>
                <a:spcPts val="800"/>
              </a:spcBef>
              <a:buFontTx/>
              <a:buChar char="-"/>
              <a:tabLst/>
            </a:pPr>
            <a:r>
              <a:rPr lang="ru-RU" sz="2800" kern="0" dirty="0">
                <a:solidFill>
                  <a:srgbClr val="000000"/>
                </a:solidFill>
                <a:latin typeface="Calibri"/>
                <a:ea typeface="Microsoft YaHei"/>
              </a:rPr>
              <a:t>Основного общего образования в 5 – 9-х классах определяются требованиями ФГОС ООО;</a:t>
            </a:r>
          </a:p>
          <a:p>
            <a:pPr marL="457200" lvl="0" indent="-457200" algn="just" eaLnBrk="0" hangingPunct="0">
              <a:spcBef>
                <a:spcPts val="800"/>
              </a:spcBef>
              <a:buFontTx/>
              <a:buChar char="-"/>
              <a:tabLst/>
            </a:pPr>
            <a:r>
              <a:rPr lang="ru-RU" sz="2800" kern="0" dirty="0">
                <a:solidFill>
                  <a:srgbClr val="000000"/>
                </a:solidFill>
                <a:latin typeface="Calibri"/>
                <a:ea typeface="Microsoft YaHei"/>
              </a:rPr>
              <a:t>Среднего общего образования </a:t>
            </a:r>
            <a:r>
              <a:rPr lang="ru-RU" sz="2800" kern="0">
                <a:solidFill>
                  <a:srgbClr val="000000"/>
                </a:solidFill>
                <a:latin typeface="Calibri"/>
                <a:ea typeface="Microsoft YaHei"/>
              </a:rPr>
              <a:t>в </a:t>
            </a:r>
            <a:r>
              <a:rPr lang="ru-RU" sz="2800" kern="0" smtClean="0">
                <a:solidFill>
                  <a:srgbClr val="000000"/>
                </a:solidFill>
                <a:latin typeface="Calibri"/>
                <a:ea typeface="Microsoft YaHei"/>
              </a:rPr>
              <a:t>10-11 </a:t>
            </a:r>
            <a:r>
              <a:rPr lang="ru-RU" sz="2800" kern="0" dirty="0">
                <a:solidFill>
                  <a:srgbClr val="000000"/>
                </a:solidFill>
                <a:latin typeface="Calibri"/>
                <a:ea typeface="Microsoft YaHei"/>
              </a:rPr>
              <a:t>классе определяются требованиями </a:t>
            </a:r>
            <a:r>
              <a:rPr lang="ru-RU" sz="2800" kern="0">
                <a:solidFill>
                  <a:srgbClr val="000000"/>
                </a:solidFill>
                <a:latin typeface="Calibri"/>
                <a:ea typeface="Microsoft YaHei"/>
              </a:rPr>
              <a:t>ФГОС </a:t>
            </a:r>
            <a:r>
              <a:rPr lang="ru-RU" sz="2800" kern="0" smtClean="0">
                <a:solidFill>
                  <a:srgbClr val="000000"/>
                </a:solidFill>
                <a:latin typeface="Calibri"/>
                <a:ea typeface="Microsoft YaHei"/>
              </a:rPr>
              <a:t>СОО</a:t>
            </a:r>
            <a:r>
              <a:rPr lang="ru-RU" sz="2800" kern="0" dirty="0">
                <a:solidFill>
                  <a:srgbClr val="000000"/>
                </a:solidFill>
                <a:latin typeface="Calibri"/>
                <a:ea typeface="Microsoft YaHei"/>
              </a:rPr>
              <a:t>;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8229600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00" y="678706"/>
            <a:ext cx="8435280" cy="606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Переход на ФГОС в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1-11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классах;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Программы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обучения по предметам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с 1 по 11 классах составлены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на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основе ФГОС НОО, ФГОС ООО, ФГОС СОО</a:t>
            </a:r>
          </a:p>
          <a:p>
            <a:pPr algn="just">
              <a:spcBef>
                <a:spcPts val="700"/>
              </a:spcBef>
              <a:buFont typeface="Arial" charset="0"/>
              <a:buChar char="•"/>
            </a:pP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В 4 классе вводятся обязательные для изучения учебные предметы «Родной язык (русский)» и «Литературное чтение на родном языке (русском)».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В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9 классе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обязательные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для изучения учебные предметы «Родная литература (русская)» и «Родной язык (русский)».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Непрерывное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социально-экономическое образование с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1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 по 11 класс;</a:t>
            </a:r>
          </a:p>
          <a:p>
            <a:pPr algn="just">
              <a:spcBef>
                <a:spcPts val="700"/>
              </a:spcBef>
              <a:buFont typeface="Arial" charset="0"/>
              <a:buChar char="•"/>
            </a:pP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Обеспечение безопасности учащихся через ведение с 5 класса предмета ОБЖ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;</a:t>
            </a:r>
          </a:p>
          <a:p>
            <a:pPr algn="just">
              <a:spcBef>
                <a:spcPts val="700"/>
              </a:spcBef>
              <a:buFont typeface="Arial" charset="0"/>
              <a:buChar char="•"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Увеличены часы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за счет части, формируемой участниками образовательных отношений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на предметы «Биология» в 7 </a:t>
            </a:r>
            <a:r>
              <a:rPr lang="ru-RU" altLang="ru-RU" sz="2000" dirty="0" err="1" smtClean="0">
                <a:solidFill>
                  <a:srgbClr val="000000"/>
                </a:solidFill>
                <a:latin typeface="Calibri" pitchFamily="32" charset="0"/>
              </a:rPr>
              <a:t>кл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. и «Технология» в 8 </a:t>
            </a:r>
            <a:r>
              <a:rPr lang="ru-RU" altLang="ru-RU" sz="2000" dirty="0" err="1" smtClean="0">
                <a:solidFill>
                  <a:srgbClr val="000000"/>
                </a:solidFill>
                <a:latin typeface="Calibri" pitchFamily="32" charset="0"/>
              </a:rPr>
              <a:t>кл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.;</a:t>
            </a:r>
          </a:p>
          <a:p>
            <a:pPr algn="just">
              <a:spcBef>
                <a:spcPts val="700"/>
              </a:spcBef>
              <a:buFont typeface="Arial" charset="0"/>
              <a:buChar char="•"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В 5-6 классах введен предмет «Основы учебной деятельности», а в 7-9 классах «Основы проектной деятельности».</a:t>
            </a:r>
            <a:endParaRPr lang="ru-RU" altLang="ru-RU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Структурное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подразделение «Школа искусств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».</a:t>
            </a:r>
            <a:endParaRPr lang="ru-RU" altLang="ru-RU" sz="20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700"/>
              </a:spcBef>
              <a:buClrTx/>
              <a:buFontTx/>
              <a:buNone/>
            </a:pPr>
            <a:endParaRPr lang="ru-RU" altLang="ru-RU" sz="20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63433"/>
            <a:ext cx="822960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2" charset="0"/>
              </a:rPr>
              <a:t>Особенности образования по ступеням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928688"/>
            <a:ext cx="8507288" cy="502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0" lvl="0" indent="0" algn="just">
              <a:spcBef>
                <a:spcPts val="550"/>
              </a:spcBef>
              <a:buFont typeface="Arial" charset="0"/>
              <a:buChar char="•"/>
              <a:tabLst/>
            </a:pP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В начальной школе программа классической начальной школы по УМК «Планета знаний», в 1-4 классах введен курс «Экономика для младших школьников» в рамках внеурочной деятельности;</a:t>
            </a:r>
          </a:p>
          <a:p>
            <a:pPr marL="0" lvl="0" indent="0" algn="just">
              <a:spcBef>
                <a:spcPts val="550"/>
              </a:spcBef>
              <a:buFont typeface="Arial" charset="0"/>
              <a:buChar char="•"/>
              <a:tabLst/>
            </a:pP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В основной школе добавлены часы на индивидуальные занятия по предметам математика, русский язык и литература в основной школе;</a:t>
            </a:r>
          </a:p>
          <a:p>
            <a:pPr marL="0" lvl="0" indent="0" algn="just">
              <a:spcBef>
                <a:spcPts val="550"/>
              </a:spcBef>
              <a:buFont typeface="Arial" charset="0"/>
              <a:buChar char="•"/>
              <a:tabLst/>
            </a:pP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В 10 классе универсальный профиль обучения. Обучающимся дается возможность формирования индивидуальных учебных планов, включающих обязательные учебные предметы: учебные предметы по выбору из обязательных предметных областей (на базовом уровне), дополнительные учебные предметы и курсы по выбору;</a:t>
            </a:r>
          </a:p>
          <a:p>
            <a:pPr marL="0" lvl="0" indent="0" algn="just">
              <a:spcBef>
                <a:spcPts val="550"/>
              </a:spcBef>
              <a:buFont typeface="Arial" charset="0"/>
              <a:buChar char="•"/>
              <a:tabLst/>
            </a:pP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В Базисном учебном плане для 11 класса представлен предмет «Обществознание (включая экономику и право)». В учебном плане школы данный предмет в 11 «А» классе представлен  тремя отдельными предметами  «Обществознание», «Право» и «Экономика» с целью формирования правосознания  и правовой и экономической  культуры обучающихся. Предложены элективные курсы по предметам: история, математика, русский язык, обществознание, биология, химия, литература, информатика</a:t>
            </a:r>
            <a:r>
              <a:rPr lang="en-US" altLang="ru-RU" sz="2000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и ИКТ, английский язык. </a:t>
            </a: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4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28588"/>
            <a:ext cx="8220075" cy="1068164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r>
              <a:rPr lang="ru-RU" sz="3600" b="1" smtClean="0"/>
              <a:t>Объединения структурного подразделения Школа искусств</a:t>
            </a:r>
            <a:endParaRPr lang="ru-RU" sz="3600" b="1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822893"/>
              </p:ext>
            </p:extLst>
          </p:nvPr>
        </p:nvGraphicFramePr>
        <p:xfrm>
          <a:off x="457200" y="1600200"/>
          <a:ext cx="8220075" cy="501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4605610"/>
                <a:gridCol w="274002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п/п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Объединение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Хоровой коллектив «КВИНТОЛЬКИ»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Вокал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5-11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Хоровое сольфеджио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Театральная группа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«Грим Маски»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Вокальный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ансамбль «ДИЕЗ»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8-11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Декоративно-прикладное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творчество (дизайн)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1-4 классы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5-8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Батик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5-8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Театральная студия «Антреприза»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6-8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Клуб «Гармония» (психологическая поддержка творческой личности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1-5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Живое слово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7-8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23528" y="2440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b="1" dirty="0" smtClean="0">
                <a:solidFill>
                  <a:srgbClr val="000000"/>
                </a:solidFill>
                <a:latin typeface="Calibri" pitchFamily="32" charset="0"/>
              </a:rPr>
              <a:t>Информационная справка о школе</a:t>
            </a:r>
            <a:endParaRPr lang="ru-RU" altLang="ru-RU" sz="40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85361" y="1600199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Адрес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: 150003, </a:t>
            </a:r>
            <a:r>
              <a:rPr lang="ru-RU" altLang="ru-RU" sz="2000" dirty="0" err="1">
                <a:solidFill>
                  <a:srgbClr val="000000"/>
                </a:solidFill>
                <a:latin typeface="Calibri" pitchFamily="32" charset="0"/>
              </a:rPr>
              <a:t>г.Ярославль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, ул. Терешковой, д.20 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Год постройки 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- 1949.  Первоначальное название школы -  средняя общеобразовательная трудовая политехническая с производственным обучением. Первый выпуск 8 класса – 1953 год.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pitchFamily="32" charset="0"/>
              </a:rPr>
              <a:t>Лицензия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 департамента образования Ярославской области от 09 декабря 2015 года (серия 76Л02№ 0000686, регистрационный № 431/15); </a:t>
            </a:r>
            <a:r>
              <a:rPr lang="ru-RU" sz="2000" dirty="0" smtClean="0"/>
              <a:t>6 </a:t>
            </a:r>
            <a:r>
              <a:rPr lang="ru-RU" sz="2000" dirty="0"/>
              <a:t>(регистрационный № 431/15)</a:t>
            </a:r>
            <a:r>
              <a:rPr lang="ru-RU" sz="2000" dirty="0" smtClean="0"/>
              <a:t>Ярославской </a:t>
            </a:r>
            <a:r>
              <a:rPr lang="ru-RU" sz="2000" dirty="0"/>
              <a:t>области от 09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2" charset="0"/>
              </a:rPr>
              <a:t>Свидетельство о государственной аккредитации 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2" charset="0"/>
              </a:rPr>
              <a:t>департамента образования  Ярославской области от 09.12.2015 года  (76 А 01 № 0000156, регистрационный № 78/15).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pitchFamily="32" charset="0"/>
              </a:rPr>
              <a:t>Директор </a:t>
            </a:r>
            <a:r>
              <a:rPr lang="ru-RU" altLang="ru-RU" sz="2000" b="1" dirty="0">
                <a:solidFill>
                  <a:srgbClr val="000000"/>
                </a:solidFill>
                <a:latin typeface="Calibri" pitchFamily="32" charset="0"/>
              </a:rPr>
              <a:t>школы </a:t>
            </a:r>
            <a:r>
              <a:rPr lang="ru-RU" altLang="ru-RU" sz="2000" dirty="0">
                <a:solidFill>
                  <a:srgbClr val="000000"/>
                </a:solidFill>
                <a:latin typeface="Calibri" pitchFamily="32" charset="0"/>
              </a:rPr>
              <a:t>– Луковикова Ирина Ивановна.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     </a:t>
            </a:r>
            <a:r>
              <a:rPr lang="ru-RU" altLang="ru-RU" sz="2000" dirty="0" smtClean="0">
                <a:solidFill>
                  <a:schemeClr val="tx1"/>
                </a:solidFill>
                <a:latin typeface="Calibri" pitchFamily="32" charset="0"/>
              </a:rPr>
              <a:t>Педагогический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стаж </a:t>
            </a:r>
            <a:r>
              <a:rPr lang="ru-RU" altLang="ru-RU" sz="2000" dirty="0" smtClean="0">
                <a:solidFill>
                  <a:schemeClr val="tx1"/>
                </a:solidFill>
                <a:latin typeface="Calibri" pitchFamily="32" charset="0"/>
              </a:rPr>
              <a:t>–31 год,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стаж  в руководящей должности – </a:t>
            </a:r>
            <a:r>
              <a:rPr lang="ru-RU" altLang="ru-RU" sz="2000" dirty="0" smtClean="0">
                <a:solidFill>
                  <a:schemeClr val="tx1"/>
                </a:solidFill>
                <a:latin typeface="Calibri" pitchFamily="32" charset="0"/>
              </a:rPr>
              <a:t>24 года,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стаж в данном учреждении  - </a:t>
            </a:r>
            <a:r>
              <a:rPr lang="ru-RU" altLang="ru-RU" sz="2000" dirty="0" smtClean="0">
                <a:solidFill>
                  <a:schemeClr val="tx1"/>
                </a:solidFill>
                <a:latin typeface="Calibri" pitchFamily="32" charset="0"/>
              </a:rPr>
              <a:t>16 </a:t>
            </a:r>
            <a:r>
              <a:rPr lang="ru-RU" altLang="ru-RU" sz="2000" dirty="0">
                <a:solidFill>
                  <a:schemeClr val="tx1"/>
                </a:solidFill>
                <a:latin typeface="Calibri" pitchFamily="32" charset="0"/>
              </a:rPr>
              <a:t>лет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457200" y="95028"/>
            <a:ext cx="8229600" cy="138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Школе искусств успешно реализуется Федеральный проект «Успех каждого ребенка»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национального проекта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«Образование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9106" y="1700808"/>
            <a:ext cx="8229600" cy="442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93% обучающихся имеют сертификат дополнительного образования!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Структурное подразделение «Школа искусств» работает 20 лет для удовлетворения потребностей учащихся в области различных видов музыкального и художественно-эстетического видов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искусства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Основание для открытия – постановление мэра г. Ярославля №1070 от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29.08.1995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ценностными приоритетами  структурного подразделения являются: демократизация образовательного процесса; поддержка и развитие детского творчества; воспитание культуры здорового образа жизни; саморазвитие и самообразование личности, развитие адаптационных  способностей в общественно-полезной сфере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>
              <a:spcBef>
                <a:spcPts val="700"/>
              </a:spcBef>
              <a:buFont typeface="Arial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Структурное подразделение имеет постоянный высококвалифицированный кадровый состав. </a:t>
            </a:r>
          </a:p>
        </p:txBody>
      </p:sp>
    </p:spTree>
    <p:extLst>
      <p:ext uri="{BB962C8B-B14F-4D97-AF65-F5344CB8AC3E}">
        <p14:creationId xmlns:p14="http://schemas.microsoft.com/office/powerpoint/2010/main" val="11860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Calibri" pitchFamily="32" charset="0"/>
              </a:rPr>
              <a:t>Мероприятия «Школы искусств»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1260475"/>
            <a:ext cx="8229600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Школьные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Праздник знаний - 1сентября, День учителя, Посвящение в первоклассники Школьный конкурс талантов начальной школы, Новогодняя сказка, День святого Валентина, Весёлая Масленица,  Концертные номера к 8 марта, Ежегодный отчётный концерт «Школы искусств» для родителей,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выступления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празднике последнего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звонка, вечер встречи с выпускниками, литературно-музыкальные встречи к значимым датам.</a:t>
            </a:r>
            <a:endParaRPr lang="ru-RU" alt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550"/>
              </a:spcBef>
              <a:buFont typeface="Arial" charset="0"/>
              <a:buChar char="•"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Городские, областные: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фестиваль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хоровой музыки «Посвящение Эльвине»,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фестиваль Патриотической песни, фестиваль детских хоровых коллективов «Русская зима»,  фестиваль вокалистов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«М. АРТ», 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«Мы вместе», «Поющая осень» (дипломанты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alt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55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95288" y="-269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Calibri" pitchFamily="32" charset="0"/>
              </a:rPr>
              <a:t>Дополнительные образовательные услуги: кружки и секции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75488"/>
              </p:ext>
            </p:extLst>
          </p:nvPr>
        </p:nvGraphicFramePr>
        <p:xfrm>
          <a:off x="357188" y="1079501"/>
          <a:ext cx="8234362" cy="5467210"/>
        </p:xfrm>
        <a:graphic>
          <a:graphicData uri="http://schemas.openxmlformats.org/drawingml/2006/table">
            <a:tbl>
              <a:tblPr/>
              <a:tblGrid>
                <a:gridCol w="4119562"/>
                <a:gridCol w="4114800"/>
              </a:tblGrid>
              <a:tr h="35517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Название кружка, секции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Мероприятия, конкурсы, выставки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51142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Шахматный                                        30 чел.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Шахматный турнир, районные и городские соревнования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080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За страницами школьного курса математики                                       30 чел.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Подготовка учащихся 9 класса к итоговой аттестации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5476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Общая физическая подготовка, Волейбол                                   50 чел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Городские соревнования по волейболу, легкоатлетические эстафеты, марафон «Золотое кольцо»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686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Краеведение                                     30 чел.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Городская и областная конференции «Отечество», «Город в котором я живу», «Ярославль для молодых»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686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Экология и мы                                   20 чел.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Гор. конкурс «Птичий дом», «Накормите птиц зимой», городская эколого-биологическая олимпиада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5296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Занимательная грамматика          30 чел.            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Подготовка учащихся 9 класса к итоговой аттестации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296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Избранные вопросы географии 15 чел.</a:t>
                      </a: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Подготовка учащихся 9 класса к итоговой аттестации, защите учебных проектов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0075" cy="14335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занятости учащихся в объединениях дополнительного образования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141760"/>
              </p:ext>
            </p:extLst>
          </p:nvPr>
        </p:nvGraphicFramePr>
        <p:xfrm>
          <a:off x="467544" y="1916832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2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57200" y="116632"/>
            <a:ext cx="82296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Мероприятия по сохранению и укреплению здоровья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1268760"/>
            <a:ext cx="822960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algn="ctr">
              <a:spcBef>
                <a:spcPts val="500"/>
              </a:spcBef>
            </a:pPr>
            <a:r>
              <a:rPr lang="ru-RU" altLang="ru-RU" sz="2400" b="1" dirty="0">
                <a:solidFill>
                  <a:srgbClr val="FF0000"/>
                </a:solidFill>
                <a:latin typeface="Calibri" pitchFamily="32" charset="0"/>
              </a:rPr>
              <a:t>Реализация школьной целевой </a:t>
            </a:r>
            <a:r>
              <a:rPr lang="ru-RU" altLang="ru-RU" sz="2400" b="1" dirty="0" smtClean="0">
                <a:solidFill>
                  <a:srgbClr val="FF0000"/>
                </a:solidFill>
                <a:latin typeface="Calibri" pitchFamily="32" charset="0"/>
              </a:rPr>
              <a:t>программы</a:t>
            </a:r>
          </a:p>
          <a:p>
            <a:pPr marL="0" indent="0" algn="ctr">
              <a:spcBef>
                <a:spcPts val="500"/>
              </a:spcBef>
            </a:pPr>
            <a:r>
              <a:rPr lang="ru-RU" altLang="ru-RU" sz="2400" b="1" dirty="0" smtClean="0">
                <a:solidFill>
                  <a:srgbClr val="FF0000"/>
                </a:solidFill>
                <a:latin typeface="Calibri" pitchFamily="32" charset="0"/>
              </a:rPr>
              <a:t> «Здоровье </a:t>
            </a:r>
            <a:r>
              <a:rPr lang="ru-RU" altLang="ru-RU" sz="2400" b="1" dirty="0">
                <a:solidFill>
                  <a:srgbClr val="FF0000"/>
                </a:solidFill>
                <a:latin typeface="Calibri" pitchFamily="32" charset="0"/>
              </a:rPr>
              <a:t>– мой выбор</a:t>
            </a:r>
            <a:r>
              <a:rPr lang="ru-RU" altLang="ru-RU" sz="2400" b="1" dirty="0" smtClean="0">
                <a:solidFill>
                  <a:srgbClr val="FF0000"/>
                </a:solidFill>
                <a:latin typeface="Calibri" pitchFamily="32" charset="0"/>
              </a:rPr>
              <a:t>»:</a:t>
            </a:r>
            <a:endParaRPr lang="ru-RU" altLang="ru-RU" sz="2400" b="1" dirty="0">
              <a:solidFill>
                <a:srgbClr val="FF0000"/>
              </a:solidFill>
              <a:latin typeface="Calibri" pitchFamily="32" charset="0"/>
            </a:endParaRP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Организация обучения в соответствии с </a:t>
            </a:r>
            <a:r>
              <a:rPr lang="ru-RU" altLang="ru-RU" sz="2200" dirty="0" err="1">
                <a:solidFill>
                  <a:schemeClr val="tx1"/>
                </a:solidFill>
                <a:latin typeface="Calibri" pitchFamily="32" charset="0"/>
              </a:rPr>
              <a:t>САНПиН</a:t>
            </a: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Вакцинации учащихся и сотрудников;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Стенды по здоровому образу жизни;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Классные часы, радиопередачи;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Медицинские осмотры;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Уроки физкультуры и прогулки на свежем воздухе;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Витаминизация чая;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Работа Центра ПМСС;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Отслеживание динамики заболеваемости учащихся хроническими заболеваниями;</a:t>
            </a:r>
          </a:p>
          <a:p>
            <a:pPr>
              <a:spcBef>
                <a:spcPts val="500"/>
              </a:spcBef>
              <a:buFont typeface="Arial" charset="0"/>
              <a:buChar char="•"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Контроль за учащимися спецмедгрупп.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ru-RU" altLang="ru-RU" sz="2200" dirty="0">
                <a:solidFill>
                  <a:schemeClr val="tx1"/>
                </a:solidFill>
                <a:latin typeface="Calibri" pitchFamily="32" charset="0"/>
              </a:rPr>
              <a:t> 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500"/>
              </a:spcBef>
              <a:buClrTx/>
              <a:buFontTx/>
              <a:buNone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2" charset="0"/>
              </a:rPr>
              <a:t>Условия осуществления образовательного процесса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347788"/>
            <a:ext cx="8229600" cy="547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Режим работы: две смены с 8.30 до 14.10 и </a:t>
            </a:r>
            <a:r>
              <a:rPr lang="ru-RU" altLang="ru-RU" sz="3200" dirty="0" smtClean="0">
                <a:solidFill>
                  <a:srgbClr val="000000"/>
                </a:solidFill>
                <a:latin typeface="Calibri" pitchFamily="32" charset="0"/>
              </a:rPr>
              <a:t>14.25 </a:t>
            </a: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– </a:t>
            </a:r>
            <a:r>
              <a:rPr lang="ru-RU" altLang="ru-RU" sz="3200" dirty="0" smtClean="0">
                <a:solidFill>
                  <a:srgbClr val="000000"/>
                </a:solidFill>
                <a:latin typeface="Calibri" pitchFamily="32" charset="0"/>
              </a:rPr>
              <a:t>18.15</a:t>
            </a:r>
            <a:endParaRPr lang="ru-RU" altLang="ru-RU" sz="32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Продолжительность недели:                               в 1 классах – 5 дней, </a:t>
            </a:r>
            <a:r>
              <a:rPr lang="ru-RU" altLang="ru-RU" sz="3200" dirty="0" smtClean="0">
                <a:solidFill>
                  <a:srgbClr val="000000"/>
                </a:solidFill>
                <a:latin typeface="Calibri" pitchFamily="32" charset="0"/>
              </a:rPr>
              <a:t>5-11 </a:t>
            </a: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– 6 дней.</a:t>
            </a: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Продолжительность урока: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rgbClr val="000000"/>
                </a:solidFill>
                <a:latin typeface="Calibri" pitchFamily="32" charset="0"/>
              </a:rPr>
              <a:t>	Понедельник </a:t>
            </a:r>
            <a:r>
              <a:rPr lang="ru-RU" altLang="ru-RU" sz="3200" dirty="0">
                <a:solidFill>
                  <a:srgbClr val="000000"/>
                </a:solidFill>
                <a:latin typeface="Calibri" pitchFamily="32" charset="0"/>
              </a:rPr>
              <a:t>– пятница по 45 минут,                 суббота и вторая смена – 40 минут.</a:t>
            </a:r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Группы продленного дня: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с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8.30 до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16.00</a:t>
            </a:r>
            <a:endParaRPr lang="ru-RU" altLang="ru-RU" sz="3200" dirty="0">
              <a:solidFill>
                <a:srgbClr val="FF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rgbClr val="000000"/>
                </a:solidFill>
                <a:latin typeface="Calibri" pitchFamily="32" charset="0"/>
              </a:rPr>
              <a:t>Кадровые ресурсы школы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62781"/>
              </p:ext>
            </p:extLst>
          </p:nvPr>
        </p:nvGraphicFramePr>
        <p:xfrm>
          <a:off x="457200" y="1600200"/>
          <a:ext cx="8234363" cy="470852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119563"/>
                <a:gridCol w="4114800"/>
              </a:tblGrid>
              <a:tr h="470852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Высшая категория – 12 (27%)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Первая категория – 23 (52%)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Молодых специалистов – 5  (12%)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Прошли курсовую подготовку                             в 2019-2020 году – 30 (70%) человек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marL="733425" indent="-276225" eaLnBrk="0" hangingPunct="0">
                        <a:spcBef>
                          <a:spcPts val="7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742950" marR="0" lvl="1" indent="-28575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 педагог – «Заслуженный учитель РФ»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педагога – значок «Почетный работник общего образования РФ»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педагога - значок  “Отличник народного просвещения”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 педагогов награждены Почетной грамотой МО и Н РФ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 имеют диплом победителя конкурса «Человек труда – сила, надежда и доблесть Ярославля»</a:t>
                      </a:r>
                    </a:p>
                    <a:p>
                      <a:pPr marL="742950" marR="0" lvl="1" indent="-285750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100000"/>
                        <a:buFont typeface="Wingdings" pitchFamily="2" charset="2"/>
                        <a:buChar char="q"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 победитель конкурса «Педагогические надежды»</a:t>
                      </a:r>
                    </a:p>
                    <a:p>
                      <a:pPr marL="733425" marR="0" lvl="1" indent="-276225" algn="l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33425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  <a:tab pos="9717088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387370"/>
              </p:ext>
            </p:extLst>
          </p:nvPr>
        </p:nvGraphicFramePr>
        <p:xfrm>
          <a:off x="611560" y="2276872"/>
          <a:ext cx="8176146" cy="3373364"/>
        </p:xfrm>
        <a:graphic>
          <a:graphicData uri="http://schemas.openxmlformats.org/drawingml/2006/table">
            <a:tbl>
              <a:tblPr/>
              <a:tblGrid>
                <a:gridCol w="2723911"/>
                <a:gridCol w="2563595"/>
                <a:gridCol w="2888640"/>
              </a:tblGrid>
              <a:tr h="2150396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Средства областного бюджета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Средства городского бюджета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Другие доходы (благотворительные пожертвования)</a:t>
                      </a:r>
                    </a:p>
                  </a:txBody>
                  <a:tcPr marL="68760" marR="68760" marT="444312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222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28227,6</a:t>
                      </a:r>
                      <a:endParaRPr lang="ru-RU" sz="36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5055,0</a:t>
                      </a:r>
                      <a:endParaRPr lang="ru-RU" sz="36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255,7</a:t>
                      </a:r>
                      <a:endParaRPr lang="ru-RU" sz="360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95536" y="404664"/>
            <a:ext cx="8229600" cy="1189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Финансовые ресурсы МОУ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СШ 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№ 70 </a:t>
            </a:r>
            <a:endParaRPr lang="ru-RU" altLang="ru-RU" sz="3600" b="1" dirty="0" smtClean="0">
              <a:solidFill>
                <a:srgbClr val="000000"/>
              </a:solidFill>
              <a:latin typeface="Calibri" pitchFamily="32" charset="0"/>
            </a:endParaRPr>
          </a:p>
          <a:p>
            <a:pPr algn="ctr">
              <a:buClrTx/>
              <a:buFontTx/>
              <a:buNone/>
            </a:pP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за 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период с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01.01.2020 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по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31.12.2020г</a:t>
            </a:r>
            <a:endParaRPr lang="ru-RU" altLang="ru-RU" sz="3600" b="1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944625"/>
              </p:ext>
            </p:extLst>
          </p:nvPr>
        </p:nvGraphicFramePr>
        <p:xfrm>
          <a:off x="107950" y="188913"/>
          <a:ext cx="8897938" cy="6690774"/>
        </p:xfrm>
        <a:graphic>
          <a:graphicData uri="http://schemas.openxmlformats.org/drawingml/2006/table">
            <a:tbl>
              <a:tblPr/>
              <a:tblGrid>
                <a:gridCol w="4392613"/>
                <a:gridCol w="1298575"/>
                <a:gridCol w="1506537"/>
                <a:gridCol w="1700213"/>
              </a:tblGrid>
              <a:tr h="561157">
                <a:tc gridSpan="4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43920" marR="43920" marT="317448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Предмет расходов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Из средств областного бюджета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Из средств городского бюджета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Другие доходы (благотворительные пожертвования)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Заработная плата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19658,1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2143,7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26,3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Начисления на з/плату (30,2%)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5842,7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597,3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7,3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Соц. пособия и компенсации персоналу в денежной форме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121,4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20,6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Услуги связи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50,3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отопления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669,7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0,1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электроэнергии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378,5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Calibri"/>
                        </a:rPr>
                        <a:t>0,1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Оплата водоснабжения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70,4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0,02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Услуги по содержанию имущества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445,9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11,6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6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Прочие услуги:  подписка, обслуживание бухгалтерских программ,  городской летний оздоровительный лагерь,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физическая охрана и др.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63,7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253,8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79,3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Прочие расходы (налоги: имущество, земля, экология, госпошлины)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261,5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Приобретение основных средств (учебные и наглядные пособия, мебель, учебники, компьютерная техника,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стенды 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 др.)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511,9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Calibri"/>
                        </a:rPr>
                        <a:t>49,6</a:t>
                      </a: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10,9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18309"/>
              </p:ext>
            </p:extLst>
          </p:nvPr>
        </p:nvGraphicFramePr>
        <p:xfrm>
          <a:off x="107504" y="620688"/>
          <a:ext cx="8897938" cy="3056048"/>
        </p:xfrm>
        <a:graphic>
          <a:graphicData uri="http://schemas.openxmlformats.org/drawingml/2006/table">
            <a:tbl>
              <a:tblPr/>
              <a:tblGrid>
                <a:gridCol w="4392613"/>
                <a:gridCol w="1298575"/>
                <a:gridCol w="1506537"/>
                <a:gridCol w="1700213"/>
              </a:tblGrid>
              <a:tr h="558800">
                <a:tc gridSpan="4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43920" marR="43920" marT="317448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3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Предмет расходов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Из средств областного бюджета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Из средств городского бюджета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1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Times New Roman" pitchFamily="16" charset="0"/>
                        </a:rPr>
                        <a:t>Другие доходы (благотворительные пожертвования)</a:t>
                      </a:r>
                    </a:p>
                  </a:txBody>
                  <a:tcPr marL="66600" marR="66600" marT="147240" marB="66600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Приобретение материальных запасов (строительные материалы, канцелярские и хозяйственные материалы, сантехника, питьевая вода)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300,2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36,0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31,5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Питание школьников (в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т.ч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 и бесплатное)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1480,9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50,0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28,3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Итого</a:t>
                      </a: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449,1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86,0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59,8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8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dirty="0">
                <a:solidFill>
                  <a:srgbClr val="000000"/>
                </a:solidFill>
                <a:latin typeface="Calibri" pitchFamily="32" charset="0"/>
              </a:rPr>
              <a:t>Управление школой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402138" cy="476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337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2" charset="0"/>
              </a:rPr>
              <a:t>Административный состав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Игнатченко Г.В.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–заместитель директора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по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ВР</a:t>
            </a:r>
            <a:endParaRPr lang="ru-RU" altLang="ru-RU" sz="28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Филиппова С.Н. заместитель директора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по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УВР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Преснухина  Н.А. </a:t>
            </a: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– заместитель директора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по УВР ШИ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716016" y="1600199"/>
            <a:ext cx="424847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190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alibri" pitchFamily="32" charset="0"/>
              </a:rPr>
              <a:t>Органы самоуправления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Общее собрание работников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Педагогический </a:t>
            </a:r>
            <a:r>
              <a:rPr lang="ru-RU" altLang="ru-RU" sz="2800" dirty="0">
                <a:solidFill>
                  <a:srgbClr val="000000"/>
                </a:solidFill>
                <a:latin typeface="Calibri" pitchFamily="32" charset="0"/>
              </a:rPr>
              <a:t>совет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</a:pPr>
            <a:r>
              <a:rPr lang="ru-RU" altLang="ru-RU" sz="2800" dirty="0" smtClean="0">
                <a:solidFill>
                  <a:srgbClr val="000000"/>
                </a:solidFill>
                <a:latin typeface="Calibri" pitchFamily="32" charset="0"/>
              </a:rPr>
              <a:t>Управляющий совет</a:t>
            </a: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57188" y="404664"/>
            <a:ext cx="8229600" cy="12961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400" dirty="0">
                <a:solidFill>
                  <a:schemeClr val="tx1"/>
                </a:solidFill>
                <a:latin typeface="Calibri" pitchFamily="32" charset="0"/>
              </a:rPr>
              <a:t>Внебюджетные средства </a:t>
            </a:r>
            <a:r>
              <a:rPr lang="ru-RU" altLang="ru-RU" sz="3400" dirty="0" smtClean="0">
                <a:solidFill>
                  <a:schemeClr val="tx1"/>
                </a:solidFill>
                <a:latin typeface="Calibri" pitchFamily="32" charset="0"/>
              </a:rPr>
              <a:t>– 287744,00 </a:t>
            </a:r>
            <a:r>
              <a:rPr lang="ru-RU" altLang="ru-RU" sz="3400" dirty="0" smtClean="0">
                <a:solidFill>
                  <a:schemeClr val="tx1"/>
                </a:solidFill>
              </a:rPr>
              <a:t>руб.</a:t>
            </a:r>
            <a:r>
              <a:rPr lang="ru-RU" altLang="ru-RU" sz="3400" dirty="0" smtClean="0">
                <a:solidFill>
                  <a:srgbClr val="FF0000"/>
                </a:solidFill>
              </a:rPr>
              <a:t> </a:t>
            </a:r>
            <a:r>
              <a:rPr lang="ru-RU" altLang="ru-RU" sz="4000" dirty="0" smtClean="0">
                <a:solidFill>
                  <a:schemeClr val="tx1"/>
                </a:solidFill>
                <a:latin typeface="Calibri" pitchFamily="32" charset="0"/>
              </a:rPr>
              <a:t>(с 01.09.2019 </a:t>
            </a:r>
            <a:r>
              <a:rPr lang="ru-RU" altLang="ru-RU" sz="4000" dirty="0">
                <a:solidFill>
                  <a:schemeClr val="tx1"/>
                </a:solidFill>
                <a:latin typeface="Calibri" pitchFamily="32" charset="0"/>
              </a:rPr>
              <a:t>по </a:t>
            </a:r>
            <a:r>
              <a:rPr lang="ru-RU" altLang="ru-RU" sz="4000" dirty="0" smtClean="0">
                <a:solidFill>
                  <a:schemeClr val="tx1"/>
                </a:solidFill>
                <a:latin typeface="Calibri" pitchFamily="32" charset="0"/>
              </a:rPr>
              <a:t>31.08.2020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)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2771" y="1700808"/>
            <a:ext cx="822960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ru-RU" alt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стоимости основных средств</a:t>
            </a:r>
          </a:p>
          <a:p>
            <a:pPr algn="ctr">
              <a:spcBef>
                <a:spcPts val="700"/>
              </a:spcBef>
              <a:buClrTx/>
              <a:buFontTx/>
              <a:buNone/>
            </a:pPr>
            <a:r>
              <a:rPr lang="ru-RU" alt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 статья</a:t>
            </a:r>
            <a:r>
              <a:rPr lang="ru-RU" alt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algn="ctr">
              <a:spcBef>
                <a:spcPts val="700"/>
              </a:spcBef>
              <a:buClrTx/>
              <a:buFontTx/>
              <a:buNone/>
            </a:pPr>
            <a:endParaRPr lang="ru-RU" altLang="ru-RU" sz="1200" b="1" u="sng" dirty="0">
              <a:solidFill>
                <a:schemeClr val="accent2">
                  <a:lumMod val="75000"/>
                </a:schemeClr>
              </a:solidFill>
              <a:latin typeface="Calibri" pitchFamily="32" charset="0"/>
            </a:endParaRPr>
          </a:p>
          <a:p>
            <a:pPr marL="457200" indent="-457200">
              <a:spcBef>
                <a:spcPts val="700"/>
              </a:spcBef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Приобретение светильников: 5670,0</a:t>
            </a:r>
          </a:p>
          <a:p>
            <a:pPr marL="342900" indent="-342900">
              <a:spcBef>
                <a:spcPts val="700"/>
              </a:spcBef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Приобретение кулера для воды: 5200,0</a:t>
            </a:r>
          </a:p>
          <a:p>
            <a:pPr marL="342900" indent="-342900">
              <a:spcBef>
                <a:spcPts val="700"/>
              </a:spcBef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Металлический шкаф: 43998,0</a:t>
            </a:r>
          </a:p>
          <a:p>
            <a:pPr marL="342900" indent="-342900">
              <a:spcBef>
                <a:spcPts val="700"/>
              </a:spcBef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Телефон:  8300,0</a:t>
            </a:r>
          </a:p>
          <a:p>
            <a:pPr marL="342900" indent="-342900">
              <a:spcBef>
                <a:spcPts val="700"/>
              </a:spcBef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Многоместные секции: 41000,0</a:t>
            </a:r>
          </a:p>
          <a:p>
            <a:pPr marL="342900" indent="-342900">
              <a:spcBef>
                <a:spcPts val="700"/>
              </a:spcBef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latin typeface="Calibri" pitchFamily="32" charset="0"/>
              </a:rPr>
              <a:t>Компьютер: 7000,0</a:t>
            </a:r>
          </a:p>
          <a:p>
            <a:pPr>
              <a:spcBef>
                <a:spcPts val="700"/>
              </a:spcBef>
            </a:pPr>
            <a:endParaRPr lang="ru-RU" altLang="ru-RU" sz="1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latin typeface="Calibri" pitchFamily="32" charset="0"/>
              </a:rPr>
              <a:t>Итого </a:t>
            </a:r>
            <a:r>
              <a:rPr lang="ru-RU" altLang="ru-RU" sz="2800" b="1" dirty="0">
                <a:solidFill>
                  <a:schemeClr val="tx1"/>
                </a:solidFill>
                <a:latin typeface="Calibri" pitchFamily="32" charset="0"/>
              </a:rPr>
              <a:t>по статье:  </a:t>
            </a:r>
            <a:r>
              <a:rPr lang="ru-RU" altLang="ru-RU" sz="2800" b="1" dirty="0" smtClean="0">
                <a:solidFill>
                  <a:schemeClr val="tx1"/>
                </a:solidFill>
                <a:latin typeface="Calibri" pitchFamily="32" charset="0"/>
              </a:rPr>
              <a:t>111168,00 руб</a:t>
            </a:r>
            <a:r>
              <a:rPr lang="ru-RU" altLang="ru-RU" sz="2800" b="1" dirty="0">
                <a:solidFill>
                  <a:schemeClr val="tx1"/>
                </a:solidFill>
                <a:latin typeface="Calibri" pitchFamily="32" charset="0"/>
              </a:rPr>
              <a:t>.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 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ru-RU" altLang="ru-RU" sz="28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628800"/>
            <a:ext cx="8094766" cy="4003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Увеличение стоимости материальных запасов (346,349,344 статьи):</a:t>
            </a:r>
          </a:p>
          <a:p>
            <a:pPr marL="457200" indent="-457200">
              <a:buClrTx/>
              <a:buFont typeface="Arial" pitchFamily="34" charset="0"/>
              <a:buChar char="•"/>
            </a:pPr>
            <a:endParaRPr lang="ru-RU" altLang="ru-RU" sz="2800" u="sng" dirty="0">
              <a:solidFill>
                <a:schemeClr val="tx1"/>
              </a:solidFill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Вода </a:t>
            </a:r>
            <a:r>
              <a:rPr lang="ru-RU" altLang="ru-RU" sz="2400" dirty="0">
                <a:solidFill>
                  <a:schemeClr val="tx1"/>
                </a:solidFill>
              </a:rPr>
              <a:t>питьевая в бутылках – </a:t>
            </a:r>
            <a:r>
              <a:rPr lang="ru-RU" altLang="ru-RU" sz="2400" dirty="0" smtClean="0">
                <a:solidFill>
                  <a:schemeClr val="tx1"/>
                </a:solidFill>
              </a:rPr>
              <a:t>11550,00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Строительные материалы- 22842,00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Канцтовары – 2054,00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Аккумулятор для пожарной сигнализации – 1250,00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marL="457200" indent="-457200">
              <a:buClrTx/>
              <a:buFont typeface="Wingdings" pitchFamily="2" charset="2"/>
              <a:buChar char="§"/>
            </a:pPr>
            <a:endParaRPr lang="ru-RU" altLang="ru-RU" sz="28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Итого </a:t>
            </a:r>
            <a:r>
              <a:rPr lang="ru-RU" altLang="ru-RU" sz="2800" b="1" dirty="0">
                <a:solidFill>
                  <a:schemeClr val="tx1"/>
                </a:solidFill>
              </a:rPr>
              <a:t>по статье: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37696,00  руб</a:t>
            </a:r>
            <a:r>
              <a:rPr lang="ru-RU" altLang="ru-RU" sz="2800" b="1" dirty="0">
                <a:solidFill>
                  <a:schemeClr val="tx1"/>
                </a:solidFill>
              </a:rPr>
              <a:t>.</a:t>
            </a:r>
          </a:p>
          <a:p>
            <a:pPr>
              <a:buClrTx/>
              <a:buFontTx/>
              <a:buNone/>
            </a:pPr>
            <a:r>
              <a:rPr lang="ru-RU" altLang="ru-RU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624738"/>
            <a:ext cx="7992888" cy="575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Работы, услуги по содержанию имущества (225 статья</a:t>
            </a:r>
            <a:r>
              <a:rPr lang="ru-RU" altLang="ru-RU" sz="2800" b="1" u="sng" dirty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>
              <a:buClr>
                <a:srgbClr val="FF0000"/>
              </a:buClr>
            </a:pPr>
            <a:endParaRPr lang="ru-RU" altLang="ru-RU" sz="12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Заправка, ремонт картриджей </a:t>
            </a:r>
            <a:r>
              <a:rPr lang="ru-RU" altLang="ru-RU" sz="2400" dirty="0">
                <a:solidFill>
                  <a:schemeClr val="tx1"/>
                </a:solidFill>
              </a:rPr>
              <a:t>– </a:t>
            </a:r>
            <a:r>
              <a:rPr lang="ru-RU" altLang="ru-RU" sz="2400" dirty="0" smtClean="0">
                <a:solidFill>
                  <a:schemeClr val="tx1"/>
                </a:solidFill>
              </a:rPr>
              <a:t>0,00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</a:rPr>
              <a:t>Дезинсекция – 5600,00</a:t>
            </a:r>
          </a:p>
          <a:p>
            <a:pPr>
              <a:buClr>
                <a:schemeClr val="tx1"/>
              </a:buClr>
            </a:pPr>
            <a:endParaRPr lang="ru-RU" altLang="ru-RU" sz="1200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ru-RU" altLang="ru-RU" sz="2400" b="1" dirty="0" smtClean="0">
                <a:solidFill>
                  <a:schemeClr val="tx1"/>
                </a:solidFill>
              </a:rPr>
              <a:t>Итого </a:t>
            </a:r>
            <a:r>
              <a:rPr lang="ru-RU" altLang="ru-RU" sz="2400" b="1" dirty="0">
                <a:solidFill>
                  <a:schemeClr val="tx1"/>
                </a:solidFill>
              </a:rPr>
              <a:t>по статье: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5600,0 руб</a:t>
            </a:r>
            <a:r>
              <a:rPr lang="ru-RU" altLang="ru-RU" sz="2400" b="1" dirty="0">
                <a:solidFill>
                  <a:schemeClr val="tx1"/>
                </a:solidFill>
              </a:rPr>
              <a:t>. </a:t>
            </a:r>
            <a:endParaRPr lang="ru-RU" altLang="ru-RU" sz="2400" b="1" dirty="0" smtClean="0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ru-RU" altLang="ru-RU" sz="1200" u="sng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alt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Прочие работы, услуги </a:t>
            </a:r>
            <a:r>
              <a:rPr lang="ru-RU" altLang="ru-RU" sz="2800" b="1" u="sng" dirty="0">
                <a:solidFill>
                  <a:schemeClr val="accent2">
                    <a:lumMod val="75000"/>
                  </a:schemeClr>
                </a:solidFill>
              </a:rPr>
              <a:t>(226 статья</a:t>
            </a:r>
            <a:r>
              <a:rPr lang="ru-RU" alt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pPr>
              <a:buClrTx/>
            </a:pPr>
            <a:endParaRPr lang="ru-RU" altLang="ru-RU" sz="2800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tx1"/>
                </a:solidFill>
                <a:sym typeface="Symbol"/>
              </a:rPr>
              <a:t>Услуги </a:t>
            </a:r>
            <a:r>
              <a:rPr lang="ru-RU" altLang="ru-RU" sz="2400" dirty="0">
                <a:solidFill>
                  <a:schemeClr val="tx1"/>
                </a:solidFill>
                <a:sym typeface="Symbol"/>
              </a:rPr>
              <a:t>охраны – 152 </a:t>
            </a:r>
            <a:r>
              <a:rPr lang="ru-RU" altLang="ru-RU" sz="2400" dirty="0" smtClean="0">
                <a:solidFill>
                  <a:schemeClr val="tx1"/>
                </a:solidFill>
                <a:sym typeface="Symbol"/>
              </a:rPr>
              <a:t>745,00</a:t>
            </a:r>
          </a:p>
          <a:p>
            <a:pPr>
              <a:buClrTx/>
            </a:pPr>
            <a:r>
              <a:rPr lang="ru-RU" altLang="ru-RU" sz="2400" b="1" dirty="0">
                <a:solidFill>
                  <a:schemeClr val="tx1"/>
                </a:solidFill>
              </a:rPr>
              <a:t/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/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chemeClr val="tx1"/>
                </a:solidFill>
              </a:rPr>
              <a:t>Итого по статье: </a:t>
            </a:r>
            <a:r>
              <a:rPr lang="ru-RU" altLang="ru-RU" sz="2400" b="1" dirty="0" smtClean="0">
                <a:solidFill>
                  <a:schemeClr val="tx1"/>
                </a:solidFill>
              </a:rPr>
              <a:t>133280,00 </a:t>
            </a:r>
            <a:r>
              <a:rPr lang="ru-RU" altLang="ru-RU" sz="2400" b="1" dirty="0">
                <a:solidFill>
                  <a:schemeClr val="tx1"/>
                </a:solidFill>
              </a:rPr>
              <a:t>руб.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r>
              <a:rPr lang="ru-RU" altLang="ru-RU" sz="2400" b="1" dirty="0">
                <a:solidFill>
                  <a:srgbClr val="FF0000"/>
                </a:solidFill>
              </a:rPr>
              <a:t/>
            </a:r>
            <a:br>
              <a:rPr lang="ru-RU" altLang="ru-RU" sz="2400" b="1" dirty="0">
                <a:solidFill>
                  <a:srgbClr val="FF0000"/>
                </a:solidFill>
              </a:rPr>
            </a:br>
            <a:r>
              <a:rPr lang="ru-RU" altLang="ru-RU" sz="2400" b="1" dirty="0">
                <a:solidFill>
                  <a:srgbClr val="FF0000"/>
                </a:solidFill>
              </a:rPr>
              <a:t> 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               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ВСЕГО: 287744,00 </a:t>
            </a:r>
            <a:r>
              <a:rPr lang="ru-RU" altLang="ru-RU" sz="2800" b="1" dirty="0" err="1" smtClean="0">
                <a:solidFill>
                  <a:schemeClr val="tx1"/>
                </a:solidFill>
              </a:rPr>
              <a:t>руб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79512" y="128588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2021  год: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46567" y="166891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lvl="0"/>
            <a:r>
              <a:rPr lang="ru-RU" sz="2400" dirty="0" smtClean="0">
                <a:solidFill>
                  <a:schemeClr val="tx1"/>
                </a:solidFill>
              </a:rPr>
              <a:t>1.Утвердить </a:t>
            </a:r>
            <a:r>
              <a:rPr lang="ru-RU" sz="2400" dirty="0">
                <a:solidFill>
                  <a:schemeClr val="tx1"/>
                </a:solidFill>
              </a:rPr>
              <a:t>список работников, проходящих в </a:t>
            </a:r>
            <a:r>
              <a:rPr lang="ru-RU" sz="2400" dirty="0" smtClean="0">
                <a:solidFill>
                  <a:schemeClr val="tx1"/>
                </a:solidFill>
              </a:rPr>
              <a:t>2020-2021 аттестацию. 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2.Утвердить </a:t>
            </a:r>
            <a:r>
              <a:rPr lang="ru-RU" sz="2400" dirty="0">
                <a:solidFill>
                  <a:schemeClr val="tx1"/>
                </a:solidFill>
              </a:rPr>
              <a:t>план мероприятий по подготовке и проведению государственной итоговой аттестации в </a:t>
            </a:r>
            <a:r>
              <a:rPr lang="ru-RU" sz="2400" dirty="0" smtClean="0">
                <a:solidFill>
                  <a:schemeClr val="tx1"/>
                </a:solidFill>
              </a:rPr>
              <a:t>2021 </a:t>
            </a:r>
            <a:r>
              <a:rPr lang="ru-RU" sz="2400" dirty="0">
                <a:solidFill>
                  <a:schemeClr val="tx1"/>
                </a:solidFill>
              </a:rPr>
              <a:t>году.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3.Согласовать </a:t>
            </a:r>
            <a:r>
              <a:rPr lang="ru-RU" sz="2400" dirty="0">
                <a:solidFill>
                  <a:schemeClr val="tx1"/>
                </a:solidFill>
              </a:rPr>
              <a:t>календарный учебный график на </a:t>
            </a:r>
            <a:r>
              <a:rPr lang="ru-RU" sz="2400" dirty="0" smtClean="0">
                <a:solidFill>
                  <a:schemeClr val="tx1"/>
                </a:solidFill>
              </a:rPr>
              <a:t>2020-2021 </a:t>
            </a:r>
            <a:r>
              <a:rPr lang="ru-RU" sz="2400" dirty="0">
                <a:solidFill>
                  <a:schemeClr val="tx1"/>
                </a:solidFill>
              </a:rPr>
              <a:t>учебный год.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4.Направить </a:t>
            </a:r>
            <a:r>
              <a:rPr lang="ru-RU" sz="2400" dirty="0">
                <a:solidFill>
                  <a:schemeClr val="tx1"/>
                </a:solidFill>
              </a:rPr>
              <a:t>все усилия педагогического коллектива на повышение качества знаний.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5.Продолжить </a:t>
            </a:r>
            <a:r>
              <a:rPr lang="ru-RU" sz="2400" dirty="0">
                <a:solidFill>
                  <a:schemeClr val="tx1"/>
                </a:solidFill>
              </a:rPr>
              <a:t>работу школы в инновационном режиме.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Проекты «Математическая вертикаль» и «Цифровая образовательная среда»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/>
              <a:t>Утвердить план мероприятий по подготовке и проведению государственной итоговой аттестации </a:t>
            </a:r>
            <a:r>
              <a:rPr lang="ru-RU" sz="2400" dirty="0" smtClean="0"/>
              <a:t>в</a:t>
            </a:r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7641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schemeClr val="tx1"/>
                </a:solidFill>
              </a:rPr>
              <a:t>6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ru-RU" sz="2400" dirty="0">
                <a:solidFill>
                  <a:schemeClr val="tx1"/>
                </a:solidFill>
              </a:rPr>
              <a:t>	Продолжить собрание банка данных по всем категориям нуждающихся в социальной защите, оказывать им всевозможную помощь и поддержку.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7.Принять необходимые  </a:t>
            </a:r>
            <a:r>
              <a:rPr lang="ru-RU" sz="2400" dirty="0">
                <a:solidFill>
                  <a:schemeClr val="tx1"/>
                </a:solidFill>
              </a:rPr>
              <a:t>нормативно-правовые акты школы для обеспечения деятельности школы и в соответствии с изменением в законодательстве и переходом на </a:t>
            </a:r>
            <a:r>
              <a:rPr lang="ru-RU" sz="2400" dirty="0" err="1" smtClean="0">
                <a:solidFill>
                  <a:schemeClr val="tx1"/>
                </a:solidFill>
              </a:rPr>
              <a:t>ФГОСы</a:t>
            </a:r>
            <a:r>
              <a:rPr lang="ru-RU" sz="2400" dirty="0" smtClean="0">
                <a:solidFill>
                  <a:schemeClr val="tx1"/>
                </a:solidFill>
              </a:rPr>
              <a:t> нового поколения.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8.Утвердить </a:t>
            </a:r>
            <a:r>
              <a:rPr lang="ru-RU" sz="2400" dirty="0">
                <a:solidFill>
                  <a:schemeClr val="tx1"/>
                </a:solidFill>
              </a:rPr>
              <a:t>образовательную программу школы (учебный план, программы внеурочной деятельности, рабочие программы по предметам, список </a:t>
            </a:r>
            <a:r>
              <a:rPr lang="ru-RU" sz="2400" dirty="0" smtClean="0">
                <a:solidFill>
                  <a:schemeClr val="tx1"/>
                </a:solidFill>
              </a:rPr>
              <a:t>учебников).</a:t>
            </a:r>
            <a:r>
              <a:rPr lang="ru-RU" sz="2400" dirty="0" smtClean="0"/>
              <a:t>)</a:t>
            </a:r>
            <a:r>
              <a:rPr lang="ru-RU" sz="2400" dirty="0"/>
              <a:t> Развивать систему общественного управления.</a:t>
            </a:r>
          </a:p>
          <a:p>
            <a:r>
              <a:rPr lang="ru-RU" sz="2400" dirty="0"/>
              <a:t>7.	Перейти на обучение в одну смену до 2020 года.</a:t>
            </a:r>
          </a:p>
          <a:p>
            <a:pPr lvl="0"/>
            <a:endParaRPr lang="ru-RU" sz="2400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95536" y="319796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2021  год: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lvl="0"/>
            <a:r>
              <a:rPr lang="ru-RU" sz="2400" dirty="0" smtClean="0">
                <a:solidFill>
                  <a:schemeClr val="tx1"/>
                </a:solidFill>
              </a:rPr>
              <a:t>9.Утвердить план </a:t>
            </a:r>
            <a:r>
              <a:rPr lang="ru-RU" sz="2400" dirty="0">
                <a:solidFill>
                  <a:schemeClr val="tx1"/>
                </a:solidFill>
              </a:rPr>
              <a:t>повышения квалификации педагогических работников на </a:t>
            </a:r>
            <a:r>
              <a:rPr lang="ru-RU" sz="2400" dirty="0" smtClean="0">
                <a:solidFill>
                  <a:schemeClr val="tx1"/>
                </a:solidFill>
              </a:rPr>
              <a:t>2020-2021 </a:t>
            </a:r>
            <a:r>
              <a:rPr lang="ru-RU" sz="2400" dirty="0">
                <a:solidFill>
                  <a:schemeClr val="tx1"/>
                </a:solidFill>
              </a:rPr>
              <a:t>учебный год.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10.Принять </a:t>
            </a:r>
            <a:r>
              <a:rPr lang="ru-RU" sz="2400" dirty="0">
                <a:solidFill>
                  <a:schemeClr val="tx1"/>
                </a:solidFill>
              </a:rPr>
              <a:t>к сведению отчет по всем школьным подразделениям, утвердить план работы на </a:t>
            </a:r>
            <a:r>
              <a:rPr lang="ru-RU" sz="2400" dirty="0" smtClean="0">
                <a:solidFill>
                  <a:schemeClr val="tx1"/>
                </a:solidFill>
              </a:rPr>
              <a:t>2020-2021 </a:t>
            </a:r>
            <a:r>
              <a:rPr lang="ru-RU" sz="2400" dirty="0">
                <a:solidFill>
                  <a:schemeClr val="tx1"/>
                </a:solidFill>
              </a:rPr>
              <a:t>учебный год.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11.Включить </a:t>
            </a:r>
            <a:r>
              <a:rPr lang="ru-RU" sz="2400" dirty="0">
                <a:solidFill>
                  <a:schemeClr val="tx1"/>
                </a:solidFill>
              </a:rPr>
              <a:t>в план </a:t>
            </a:r>
            <a:r>
              <a:rPr lang="ru-RU" sz="2400" dirty="0" smtClean="0">
                <a:solidFill>
                  <a:schemeClr val="tx1"/>
                </a:solidFill>
              </a:rPr>
              <a:t>ВСОКО отслеживание </a:t>
            </a:r>
            <a:r>
              <a:rPr lang="ru-RU" sz="2400" dirty="0">
                <a:solidFill>
                  <a:schemeClr val="tx1"/>
                </a:solidFill>
              </a:rPr>
              <a:t>системы работы классного руководителя и учителя предметника по формированию УУД, по формированию умения планировать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деятельность. </a:t>
            </a:r>
            <a:r>
              <a:rPr lang="ru-RU" sz="2400" dirty="0"/>
              <a:t>достигать конкретных результатов;</a:t>
            </a:r>
          </a:p>
          <a:p>
            <a:r>
              <a:rPr lang="ru-RU" sz="2800" dirty="0"/>
              <a:t> 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2800" dirty="0">
              <a:solidFill>
                <a:srgbClr val="FF0000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2800" dirty="0">
              <a:solidFill>
                <a:srgbClr val="FF0000"/>
              </a:solidFill>
              <a:latin typeface="Calibri" pitchFamily="32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79512" y="128588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2021 год: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7504" y="1641475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12.Косметический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ремонт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кабинетов и 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с заменой линолеума (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№22,41,42,45).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13.Установить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видеокамеры на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прилегающей территории к школе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.</a:t>
            </a:r>
            <a:endParaRPr lang="ru-RU" altLang="ru-RU" sz="3200" dirty="0" smtClean="0">
              <a:solidFill>
                <a:schemeClr val="tx1"/>
              </a:solidFill>
              <a:latin typeface="Calibri" pitchFamily="32" charset="0"/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14. Подготовить к открытию школу в рамках сложившейся эпидемиологической ситуации 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 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altLang="ru-RU" sz="3200" dirty="0">
              <a:solidFill>
                <a:srgbClr val="FF0000"/>
              </a:solidFill>
              <a:latin typeface="Calibri" pitchFamily="32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38299" y="332656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2021  год: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4963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15.Продолжить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финансировать из средств благотворительных пожертвований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родителей физическую охрану,  </a:t>
            </a:r>
            <a:r>
              <a:rPr lang="ru-RU" altLang="ru-RU" sz="3200" dirty="0">
                <a:solidFill>
                  <a:schemeClr val="tx1"/>
                </a:solidFill>
                <a:latin typeface="Calibri" pitchFamily="32" charset="0"/>
              </a:rPr>
              <a:t>питьевую воду для обучающихся, зарядку картриджей множительной техники, проезд к месту соревнований и конкурсов, подарков обучающимся, страховок для выездных </a:t>
            </a:r>
            <a:r>
              <a:rPr lang="ru-RU" altLang="ru-RU" sz="3200" dirty="0" smtClean="0">
                <a:solidFill>
                  <a:schemeClr val="tx1"/>
                </a:solidFill>
                <a:latin typeface="Calibri" pitchFamily="32" charset="0"/>
              </a:rPr>
              <a:t>соревнований.</a:t>
            </a:r>
            <a:endParaRPr lang="ru-RU" altLang="ru-RU" sz="3200" dirty="0">
              <a:solidFill>
                <a:schemeClr val="tx1"/>
              </a:solidFill>
              <a:latin typeface="Calibri" pitchFamily="32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505701" cy="852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Задачи на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2021  </a:t>
            </a:r>
            <a:r>
              <a:rPr lang="ru-RU" altLang="ru-RU" sz="4400" dirty="0">
                <a:solidFill>
                  <a:schemeClr val="tx1"/>
                </a:solidFill>
                <a:latin typeface="Calibri" pitchFamily="32" charset="0"/>
              </a:rPr>
              <a:t>год </a:t>
            </a:r>
            <a:r>
              <a:rPr lang="ru-RU" altLang="ru-RU" sz="4400" dirty="0" smtClean="0">
                <a:solidFill>
                  <a:schemeClr val="tx1"/>
                </a:solidFill>
                <a:latin typeface="Calibri" pitchFamily="32" charset="0"/>
              </a:rPr>
              <a:t>:</a:t>
            </a:r>
            <a:endParaRPr lang="ru-RU" altLang="ru-RU" sz="4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Calibri" pitchFamily="32" charset="0"/>
              </a:rPr>
              <a:t>Задачи на </a:t>
            </a:r>
            <a:r>
              <a:rPr lang="ru-RU" altLang="ru-RU" dirty="0" smtClean="0">
                <a:solidFill>
                  <a:schemeClr val="tx1"/>
                </a:solidFill>
                <a:latin typeface="Calibri" pitchFamily="32" charset="0"/>
              </a:rPr>
              <a:t>2021  </a:t>
            </a:r>
            <a:r>
              <a:rPr lang="ru-RU" altLang="ru-RU" dirty="0">
                <a:solidFill>
                  <a:schemeClr val="tx1"/>
                </a:solidFill>
                <a:latin typeface="Calibri" pitchFamily="32" charset="0"/>
              </a:rPr>
              <a:t>год :</a:t>
            </a:r>
            <a:br>
              <a:rPr lang="ru-RU" altLang="ru-RU" dirty="0">
                <a:solidFill>
                  <a:schemeClr val="tx1"/>
                </a:solidFill>
                <a:latin typeface="Calibri" pitchFamily="32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16.Развивать </a:t>
            </a:r>
            <a:r>
              <a:rPr lang="ru-RU" sz="2800" dirty="0"/>
              <a:t>систему общественного управления.</a:t>
            </a:r>
          </a:p>
          <a:p>
            <a:r>
              <a:rPr lang="ru-RU" sz="2800" dirty="0" smtClean="0"/>
              <a:t>17.Просчитать возможности перехода </a:t>
            </a:r>
            <a:r>
              <a:rPr lang="ru-RU" sz="2800" dirty="0"/>
              <a:t>на обучение в одну </a:t>
            </a:r>
            <a:r>
              <a:rPr lang="ru-RU" sz="2800" dirty="0" smtClean="0"/>
              <a:t>смену.</a:t>
            </a:r>
          </a:p>
          <a:p>
            <a:r>
              <a:rPr lang="ru-RU" sz="2800" dirty="0" smtClean="0"/>
              <a:t>18. </a:t>
            </a:r>
            <a:r>
              <a:rPr lang="ru-RU" altLang="ru-RU" sz="2800" dirty="0" smtClean="0">
                <a:solidFill>
                  <a:srgbClr val="FF0000"/>
                </a:solidFill>
                <a:latin typeface="Calibri" pitchFamily="32" charset="0"/>
              </a:rPr>
              <a:t> </a:t>
            </a:r>
            <a:r>
              <a:rPr lang="ru-RU" altLang="ru-RU" sz="2800" dirty="0">
                <a:solidFill>
                  <a:schemeClr val="tx1"/>
                </a:solidFill>
                <a:latin typeface="Calibri" pitchFamily="32" charset="0"/>
              </a:rPr>
              <a:t>Из остатков средств благотворительных пожертвований оплачивать стоимость краски и строительных материалов для подготовки школы к новому учебному году, а так же очистку крыш от снега, ремонт и замену компьютерной техники, утрату учебников (в отдельных случаях), мебель.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21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611188" y="115888"/>
            <a:ext cx="7772400" cy="135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000" b="1" dirty="0">
                <a:solidFill>
                  <a:srgbClr val="000000"/>
                </a:solidFill>
                <a:latin typeface="Calibri" pitchFamily="32" charset="0"/>
              </a:rPr>
              <a:t>Количество обучающихся за последние три года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4313" y="1500188"/>
            <a:ext cx="8715375" cy="507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39494"/>
              </p:ext>
            </p:extLst>
          </p:nvPr>
        </p:nvGraphicFramePr>
        <p:xfrm>
          <a:off x="404813" y="1571625"/>
          <a:ext cx="8055618" cy="4135439"/>
        </p:xfrm>
        <a:graphic>
          <a:graphicData uri="http://schemas.openxmlformats.org/drawingml/2006/table">
            <a:tbl>
              <a:tblPr/>
              <a:tblGrid>
                <a:gridCol w="1142226"/>
                <a:gridCol w="1157236"/>
                <a:gridCol w="1151231"/>
                <a:gridCol w="1151232"/>
                <a:gridCol w="1151231"/>
                <a:gridCol w="1151231"/>
                <a:gridCol w="1151231"/>
              </a:tblGrid>
              <a:tr h="7778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2017 - 2018</a:t>
                      </a:r>
                      <a:endParaRPr lang="ru-RU" sz="2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2018 </a:t>
                      </a:r>
                      <a:r>
                        <a:rPr lang="ru-RU" sz="2000" b="1" kern="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- </a:t>
                      </a:r>
                      <a:r>
                        <a:rPr lang="ru-RU" sz="2000" b="1" kern="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2019</a:t>
                      </a:r>
                      <a:endParaRPr lang="ru-RU" sz="2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5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2019-2020</a:t>
                      </a:r>
                      <a:endParaRPr lang="ru-RU" sz="2000" b="1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kern="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Кол-во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Начальная школа</a:t>
                      </a: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8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230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8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7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Основная школа</a:t>
                      </a: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298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10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295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10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7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297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19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Средняя школа</a:t>
                      </a: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2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60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2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7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111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Всего</a:t>
                      </a:r>
                    </a:p>
                  </a:txBody>
                  <a:tcPr marL="90000" marR="90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effectLst/>
                          <a:latin typeface="Times New Roman"/>
                          <a:ea typeface="SimSun"/>
                          <a:cs typeface="Mangal"/>
                        </a:rPr>
                        <a:t>20</a:t>
                      </a:r>
                      <a:endParaRPr lang="ru-RU" sz="20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effectLst/>
                          <a:latin typeface="Times New Roman"/>
                          <a:ea typeface="SimSun"/>
                          <a:cs typeface="Mangal"/>
                        </a:rPr>
                        <a:t>585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20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585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effectLst/>
                          <a:latin typeface="Times New Roman"/>
                          <a:ea typeface="SimSun"/>
                          <a:cs typeface="Mangal"/>
                        </a:rPr>
                        <a:t>20</a:t>
                      </a:r>
                      <a:endParaRPr lang="ru-RU" sz="20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127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imSun"/>
                          <a:cs typeface="Mangal"/>
                        </a:rPr>
                        <a:t>586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20663"/>
            <a:ext cx="8229600" cy="974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  <a:t>Особенности контингента </a:t>
            </a:r>
            <a:b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ru-RU" altLang="ru-RU" sz="2900" b="1" dirty="0">
                <a:solidFill>
                  <a:srgbClr val="000000"/>
                </a:solidFill>
                <a:latin typeface="Calibri" pitchFamily="32" charset="0"/>
              </a:rPr>
              <a:t>(согласно социальному паспорту)</a:t>
            </a:r>
          </a:p>
        </p:txBody>
      </p:sp>
      <p:graphicFrame>
        <p:nvGraphicFramePr>
          <p:cNvPr id="717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54940"/>
              </p:ext>
            </p:extLst>
          </p:nvPr>
        </p:nvGraphicFramePr>
        <p:xfrm>
          <a:off x="251519" y="1285875"/>
          <a:ext cx="4291906" cy="5130899"/>
        </p:xfrm>
        <a:graphic>
          <a:graphicData uri="http://schemas.openxmlformats.org/drawingml/2006/table">
            <a:tbl>
              <a:tblPr/>
              <a:tblGrid>
                <a:gridCol w="646159"/>
                <a:gridCol w="795248"/>
                <a:gridCol w="718833"/>
                <a:gridCol w="747728"/>
                <a:gridCol w="597727"/>
                <a:gridCol w="786211"/>
              </a:tblGrid>
              <a:tr h="342925"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Классы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Кол-во уч-ся по ступеням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мальчиков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Мальчики,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 том числе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Талантливые / одаренные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Со спец. потребностями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Со спец. поддержкой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85029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1-4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  <a:latin typeface="Times New Roman"/>
                          <a:ea typeface="Times New Roman"/>
                        </a:rPr>
                        <a:t>230</a:t>
                      </a: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115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10/10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5-9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</a:rPr>
                        <a:t>297</a:t>
                      </a: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135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12/17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10-11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2/3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586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270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24/30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9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08074"/>
              </p:ext>
            </p:extLst>
          </p:nvPr>
        </p:nvGraphicFramePr>
        <p:xfrm>
          <a:off x="4860032" y="1268760"/>
          <a:ext cx="4043363" cy="5130899"/>
        </p:xfrm>
        <a:graphic>
          <a:graphicData uri="http://schemas.openxmlformats.org/drawingml/2006/table">
            <a:tbl>
              <a:tblPr/>
              <a:tblGrid>
                <a:gridCol w="995363"/>
                <a:gridCol w="1016000"/>
                <a:gridCol w="1016000"/>
                <a:gridCol w="1016000"/>
              </a:tblGrid>
              <a:tr h="558949"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 девочек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Девочки,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 том числе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368152">
                <a:tc vMerge="1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Талантливые /одаренные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Со спец. потребностями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Со спец. поддержкой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115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13/15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162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13/20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1/3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316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27/38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6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0" marR="63500" marT="63500" marB="635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52413"/>
            <a:ext cx="8229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Успеваемость учащихся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школы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3928"/>
              </p:ext>
            </p:extLst>
          </p:nvPr>
        </p:nvGraphicFramePr>
        <p:xfrm>
          <a:off x="611560" y="1441451"/>
          <a:ext cx="8075238" cy="5018063"/>
        </p:xfrm>
        <a:graphic>
          <a:graphicData uri="http://schemas.openxmlformats.org/drawingml/2006/table">
            <a:tbl>
              <a:tblPr/>
              <a:tblGrid>
                <a:gridCol w="1631688"/>
                <a:gridCol w="1288710"/>
                <a:gridCol w="1288710"/>
                <a:gridCol w="1288710"/>
                <a:gridCol w="1288710"/>
                <a:gridCol w="1288710"/>
              </a:tblGrid>
              <a:tr h="169951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6192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 обучающихся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Окончили на «5»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Окончили на «4» и «5»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Оставлены на повторное обучение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Условный перевод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3418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Начальная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школа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231</a:t>
                      </a:r>
                      <a:endParaRPr lang="ru-RU" sz="2000" b="1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10,3</a:t>
                      </a:r>
                      <a:endParaRPr lang="ru-RU" sz="2000" b="1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41,5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72536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Основная школа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298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5,3</a:t>
                      </a:r>
                      <a:endParaRPr lang="ru-RU" sz="2000" b="1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34,8</a:t>
                      </a:r>
                      <a:endParaRPr lang="ru-RU" sz="2000" b="1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b="1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360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Старшая школа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6,8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33,8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b="1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b="1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32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Итого: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588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37,4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b="1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2000" b="1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16632"/>
            <a:ext cx="8229600" cy="6660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Сведения о результатах ЕГЭ </a:t>
            </a:r>
            <a:r>
              <a:rPr lang="ru-RU" altLang="ru-RU" sz="3600" b="1" dirty="0" smtClean="0">
                <a:solidFill>
                  <a:srgbClr val="000000"/>
                </a:solidFill>
                <a:latin typeface="Calibri" pitchFamily="32" charset="0"/>
              </a:rPr>
              <a:t>2020</a:t>
            </a:r>
            <a:endParaRPr lang="ru-RU" altLang="ru-RU" sz="3600" b="1" dirty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97231"/>
              </p:ext>
            </p:extLst>
          </p:nvPr>
        </p:nvGraphicFramePr>
        <p:xfrm>
          <a:off x="568324" y="762001"/>
          <a:ext cx="8180140" cy="5882117"/>
        </p:xfrm>
        <a:graphic>
          <a:graphicData uri="http://schemas.openxmlformats.org/drawingml/2006/table">
            <a:tbl>
              <a:tblPr/>
              <a:tblGrid>
                <a:gridCol w="2898985"/>
                <a:gridCol w="1338130"/>
                <a:gridCol w="1998809"/>
                <a:gridCol w="1944216"/>
              </a:tblGrid>
              <a:tr h="472404"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Предмет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Всего сдавали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Получили баллы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Выше минимального балла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Ниже минимального балла</a:t>
                      </a:r>
                    </a:p>
                  </a:txBody>
                  <a:tcPr marL="90000" marR="90000" marT="270252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Математика (базовая)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16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16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Математика (профильная)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13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Русский язык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29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29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История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7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7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877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Английский язык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4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4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611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 Химия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3</a:t>
                      </a:r>
                    </a:p>
                  </a:txBody>
                  <a:tcPr marL="0" marR="0" marT="158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0" marR="0" marT="158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</a:t>
                      </a:r>
                    </a:p>
                  </a:txBody>
                  <a:tcPr marL="0" marR="0" marT="158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Физика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8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7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Обществознание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75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Биология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6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5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812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Информатика  ИКТ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9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8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Литература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3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2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1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География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-</a:t>
                      </a: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  <a:cs typeface="+mn-cs"/>
                      </a:endParaRPr>
                    </a:p>
                  </a:txBody>
                  <a:tcPr marL="90000" marR="90000" marT="6876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latin typeface="Calibri" pitchFamily="32" charset="0"/>
              </a:rPr>
              <a:t>Сведения о результатах </a:t>
            </a:r>
            <a:r>
              <a:rPr lang="ru-RU" altLang="ru-RU" sz="3600" b="1" dirty="0" smtClean="0">
                <a:latin typeface="Calibri" pitchFamily="32" charset="0"/>
              </a:rPr>
              <a:t>ОГЭ 2020</a:t>
            </a:r>
            <a:r>
              <a:rPr lang="ru-RU" altLang="ru-RU" sz="3600" b="1" dirty="0">
                <a:latin typeface="Calibri" pitchFamily="32" charset="0"/>
              </a:rPr>
              <a:t/>
            </a:r>
            <a:br>
              <a:rPr lang="ru-RU" altLang="ru-RU" sz="3600" b="1" dirty="0">
                <a:latin typeface="Calibri" pitchFamily="32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Министерством Просвещения РФ совместно с </a:t>
            </a:r>
            <a:r>
              <a:rPr lang="ru-RU" dirty="0" err="1"/>
              <a:t>Рособрнадзором</a:t>
            </a:r>
            <a:r>
              <a:rPr lang="ru-RU" dirty="0"/>
              <a:t> было принято решение не проводить государственную итоговую аттестацию по программам основного общего образования в 2019-2020 учебном </a:t>
            </a:r>
            <a:r>
              <a:rPr lang="ru-RU" dirty="0" smtClean="0"/>
              <a:t>году</a:t>
            </a:r>
            <a:r>
              <a:rPr lang="ru-RU" dirty="0"/>
              <a:t> </a:t>
            </a:r>
            <a:r>
              <a:rPr lang="ru-RU" dirty="0" smtClean="0"/>
              <a:t>в связи с пандемией по </a:t>
            </a:r>
            <a:r>
              <a:rPr lang="ru-RU" dirty="0" err="1" smtClean="0"/>
              <a:t>коронавирусу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2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600" b="1" dirty="0">
                <a:solidFill>
                  <a:srgbClr val="000000"/>
                </a:solidFill>
                <a:latin typeface="Calibri" pitchFamily="32" charset="0"/>
              </a:rPr>
              <a:t>Сведения о продолжении обучения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4713"/>
              </p:ext>
            </p:extLst>
          </p:nvPr>
        </p:nvGraphicFramePr>
        <p:xfrm>
          <a:off x="457200" y="481727"/>
          <a:ext cx="8366125" cy="6213781"/>
        </p:xfrm>
        <a:graphic>
          <a:graphicData uri="http://schemas.openxmlformats.org/drawingml/2006/table">
            <a:tbl>
              <a:tblPr/>
              <a:tblGrid>
                <a:gridCol w="2176463"/>
                <a:gridCol w="1077912"/>
                <a:gridCol w="854075"/>
                <a:gridCol w="2468563"/>
                <a:gridCol w="1789112"/>
              </a:tblGrid>
              <a:tr h="920947"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9 класс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 58 человек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11 класс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29 человек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157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10 классе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30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ВУЗах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21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7951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НПО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1026">
                <a:tc v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НПО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63473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СПО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28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891">
                <a:tc v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Продолжили обучение в СПО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2608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Работают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-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3184">
                <a:tc v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Работают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2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4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7318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Всего: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  <a:cs typeface="+mn-cs"/>
                        </a:rPr>
                        <a:t>58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Всего: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29</a:t>
                      </a:r>
                    </a:p>
                  </a:txBody>
                  <a:tcPr marL="90000" marR="90000" marT="5364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2629</Words>
  <Application>Microsoft Office PowerPoint</Application>
  <PresentationFormat>Экран (4:3)</PresentationFormat>
  <Paragraphs>620</Paragraphs>
  <Slides>38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Сведения о результатах ОГЭ 2020 </vt:lpstr>
      <vt:lpstr>Презентация PowerPoint</vt:lpstr>
      <vt:lpstr>Спортивные достижения школы</vt:lpstr>
      <vt:lpstr>Интеллектуальные достижения школы</vt:lpstr>
      <vt:lpstr>Творческие достижения школы</vt:lpstr>
      <vt:lpstr>Достижения в гражданско-патриотическом направлении</vt:lpstr>
      <vt:lpstr>Достижения эколого-краеведческой направленности</vt:lpstr>
      <vt:lpstr>Другие достижения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Рост занятости учащихся в объединениях дополнительного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2021  год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отчет</dc:title>
  <dc:creator>user1</dc:creator>
  <cp:lastModifiedBy>USER</cp:lastModifiedBy>
  <cp:revision>283</cp:revision>
  <cp:lastPrinted>2021-07-15T08:18:10Z</cp:lastPrinted>
  <dcterms:created xsi:type="dcterms:W3CDTF">1601-01-01T00:00:00Z</dcterms:created>
  <dcterms:modified xsi:type="dcterms:W3CDTF">2021-07-19T11:00:38Z</dcterms:modified>
</cp:coreProperties>
</file>