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2" r:id="rId9"/>
    <p:sldId id="263" r:id="rId10"/>
    <p:sldId id="293" r:id="rId11"/>
    <p:sldId id="294" r:id="rId12"/>
    <p:sldId id="295" r:id="rId13"/>
    <p:sldId id="296" r:id="rId14"/>
    <p:sldId id="297" r:id="rId15"/>
    <p:sldId id="298" r:id="rId16"/>
    <p:sldId id="265" r:id="rId17"/>
    <p:sldId id="266" r:id="rId18"/>
    <p:sldId id="267" r:id="rId19"/>
    <p:sldId id="268" r:id="rId20"/>
    <p:sldId id="269" r:id="rId21"/>
    <p:sldId id="270" r:id="rId22"/>
    <p:sldId id="287" r:id="rId23"/>
    <p:sldId id="271" r:id="rId24"/>
    <p:sldId id="272" r:id="rId25"/>
    <p:sldId id="274" r:id="rId26"/>
    <p:sldId id="275" r:id="rId27"/>
    <p:sldId id="276" r:id="rId28"/>
    <p:sldId id="286" r:id="rId29"/>
    <p:sldId id="277" r:id="rId30"/>
    <p:sldId id="278" r:id="rId31"/>
    <p:sldId id="279" r:id="rId32"/>
    <p:sldId id="290" r:id="rId33"/>
    <p:sldId id="281" r:id="rId34"/>
    <p:sldId id="291" r:id="rId35"/>
    <p:sldId id="282" r:id="rId36"/>
    <p:sldId id="283" r:id="rId37"/>
    <p:sldId id="284" r:id="rId38"/>
    <p:sldId id="285" r:id="rId39"/>
  </p:sldIdLst>
  <p:sldSz cx="9144000" cy="6858000" type="screen4x3"/>
  <p:notesSz cx="9925050" cy="679767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6" autoAdjust="0"/>
  </p:normalViewPr>
  <p:slideViewPr>
    <p:cSldViewPr>
      <p:cViewPr>
        <p:scale>
          <a:sx n="90" d="100"/>
          <a:sy n="90" d="100"/>
        </p:scale>
        <p:origin x="-1404" y="-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1969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103936"/>
        <c:axId val="41106752"/>
      </c:barChart>
      <c:catAx>
        <c:axId val="1521039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41106752"/>
        <c:crosses val="autoZero"/>
        <c:auto val="1"/>
        <c:lblAlgn val="ctr"/>
        <c:lblOffset val="100"/>
        <c:noMultiLvlLbl val="0"/>
      </c:catAx>
      <c:valAx>
        <c:axId val="41106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21039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0.09636</cdr:x>
      <cdr:y>0.01594</cdr:y>
    </cdr:from>
    <cdr:to>
      <cdr:x>0.95484</cdr:x>
      <cdr:y>0.94067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92088" y="72008"/>
          <a:ext cx="7056784" cy="4176464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855" cy="339559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898" y="0"/>
            <a:ext cx="4300855" cy="339559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r">
              <a:defRPr sz="1200"/>
            </a:lvl1pPr>
          </a:lstStyle>
          <a:p>
            <a:fld id="{1EEB0623-A174-4273-A4BD-FDC36823D791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7032"/>
            <a:ext cx="4300855" cy="339559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898" y="6457032"/>
            <a:ext cx="4300855" cy="339559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r">
              <a:defRPr sz="1200"/>
            </a:lvl1pPr>
          </a:lstStyle>
          <a:p>
            <a:fld id="{26D0C46F-9B2A-4FF3-87E4-0F89DA87F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404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9925050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983" tIns="45491" rIns="90983" bIns="45491" anchor="ctr"/>
          <a:lstStyle/>
          <a:p>
            <a:endParaRPr lang="ru-RU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9925050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983" tIns="45491" rIns="90983" bIns="45491" anchor="ctr"/>
          <a:lstStyle/>
          <a:p>
            <a:endParaRPr lang="ru-RU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9925050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983" tIns="45491" rIns="90983" bIns="45491" anchor="ctr"/>
          <a:lstStyle/>
          <a:p>
            <a:endParaRPr lang="ru-RU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9925050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983" tIns="45491" rIns="90983" bIns="45491" anchor="ctr"/>
          <a:lstStyle/>
          <a:p>
            <a:endParaRPr lang="ru-RU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9925050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983" tIns="45491" rIns="90983" bIns="45491" anchor="ctr"/>
          <a:lstStyle/>
          <a:p>
            <a:endParaRPr lang="ru-RU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9925050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983" tIns="45491" rIns="90983" bIns="45491" anchor="ctr"/>
          <a:lstStyle/>
          <a:p>
            <a:endParaRPr lang="ru-RU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0"/>
            <a:ext cx="4300855" cy="339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983" tIns="45491" rIns="90983" bIns="45491" anchor="ctr"/>
          <a:lstStyle/>
          <a:p>
            <a:endParaRPr lang="ru-RU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621899" y="1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983" tIns="45491" rIns="90983" bIns="45491" anchor="ctr"/>
          <a:lstStyle/>
          <a:p>
            <a:endParaRPr lang="ru-RU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0725" y="509588"/>
            <a:ext cx="3390900" cy="2543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992505" y="3228517"/>
            <a:ext cx="7926255" cy="3052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550" tIns="46566" rIns="89550" bIns="46566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smtClean="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0" y="6457032"/>
            <a:ext cx="4300855" cy="339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983" tIns="45491" rIns="90983" bIns="45491" anchor="ctr"/>
          <a:lstStyle/>
          <a:p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5621899" y="6457033"/>
            <a:ext cx="4287070" cy="33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550" tIns="46566" rIns="89550" bIns="46566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5437" algn="l"/>
                <a:tab pos="892453" algn="l"/>
                <a:tab pos="1339469" algn="l"/>
                <a:tab pos="1786486" algn="l"/>
                <a:tab pos="2233501" algn="l"/>
                <a:tab pos="2680518" algn="l"/>
                <a:tab pos="3127534" algn="l"/>
                <a:tab pos="3574550" algn="l"/>
                <a:tab pos="4021566" algn="l"/>
                <a:tab pos="4468583" algn="l"/>
                <a:tab pos="4915599" algn="l"/>
                <a:tab pos="5362615" algn="l"/>
                <a:tab pos="5809631" algn="l"/>
                <a:tab pos="6256648" algn="l"/>
                <a:tab pos="6703663" algn="l"/>
                <a:tab pos="7150680" algn="l"/>
                <a:tab pos="7597696" algn="l"/>
                <a:tab pos="8044712" algn="l"/>
                <a:tab pos="8491728" algn="l"/>
                <a:tab pos="893874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3D5AC8AE-C8FD-4B8B-BEA4-C118ECFF67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2521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5ACF4F8-D6F5-4FA9-B0D7-3D46DBDA96BE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5621900" y="6457032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40DFE16-BFF1-472E-9910-CC443A04CA31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5621899" y="6457033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601A65D8-2763-4BE7-8186-1BA68FD366FF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379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5B45C3-5B36-467F-9F78-66CEFAF2401A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5621900" y="6457032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038B4DD6-525E-49A5-8BE6-F2B20FEEC18C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17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5621899" y="6457033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5A1F3CE-421F-4745-B9E1-E02AAA256812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17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403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51982-9F3E-4064-825E-A9BCC73D8073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5621900" y="6457032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D244BA92-8C7A-447D-B35E-B7DA533136B2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18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5621899" y="6457033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9E8ACDD-640E-4041-B3CB-2ED42B4CF390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18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505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B6B132-7EB8-4223-90D2-B54503CFE67E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5621900" y="6457032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2B68EC2F-2872-45EB-A1D7-D7CE28C683BA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19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5621899" y="6457033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6F5AC562-C835-4779-82D0-3F547DD14ED3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19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608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E96EEE-1252-4708-9337-B1EFF04DA4F0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5621900" y="6457032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181D345-540C-4814-A14C-FD7F551EAB83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20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5621899" y="6457033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344AD51-9B92-4C20-999D-8A92B7F9A901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20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7107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8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D502EB-09A8-4B00-8BE1-02E5201A7DBB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5621900" y="6457032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ACA38F10-5A61-4A18-91AD-BAC3FF71622E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21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5621899" y="6457033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92781B-0CC2-4616-B66B-A54BB4923C45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21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8131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40040" cy="305927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tabLst>
                <a:tab pos="0" algn="l"/>
                <a:tab pos="445437" algn="l"/>
                <a:tab pos="892453" algn="l"/>
                <a:tab pos="1339469" algn="l"/>
                <a:tab pos="1786486" algn="l"/>
                <a:tab pos="2233501" algn="l"/>
                <a:tab pos="2680518" algn="l"/>
                <a:tab pos="3127534" algn="l"/>
                <a:tab pos="3574550" algn="l"/>
                <a:tab pos="4021566" algn="l"/>
                <a:tab pos="4468583" algn="l"/>
                <a:tab pos="4915599" algn="l"/>
                <a:tab pos="5362615" algn="l"/>
                <a:tab pos="5809631" algn="l"/>
                <a:tab pos="6256648" algn="l"/>
                <a:tab pos="6703663" algn="l"/>
                <a:tab pos="7150680" algn="l"/>
                <a:tab pos="7597696" algn="l"/>
                <a:tab pos="8044712" algn="l"/>
                <a:tab pos="8491728" algn="l"/>
                <a:tab pos="8938745" algn="l"/>
              </a:tabLst>
            </a:pPr>
            <a:endParaRPr lang="ru-RU" altLang="ru-RU">
              <a:latin typeface="Calibri" pitchFamily="32" charset="0"/>
              <a:ea typeface="Microsoft YaHei" charset="-122"/>
            </a:endParaRP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5621898" y="6457032"/>
            <a:ext cx="4300855" cy="339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106267D0-3183-42BE-AAF8-8C6770AB2926}" type="slidenum">
              <a:rPr lang="ru-RU" altLang="ru-RU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21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6674679-32DD-436C-B1AF-2857C7CD94BA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5621900" y="6457032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DB4D3BC1-A373-4E10-BC45-53D8EA3A260A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23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5621899" y="6457033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2DA05F63-1BE1-4AAF-9A87-70F44E939F64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23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915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180BABD-28EE-4913-84B2-60453DC554E2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5621900" y="6457032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F82B08FC-7461-4244-B3FC-7D6676A49646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24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5621899" y="6457033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AAC6FFEA-0E4A-4131-BF17-9269D32FE175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24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017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8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177F559-AC7F-41DB-9D69-53DB0FFBF8C8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5621900" y="6457032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0AA5125D-BFCB-4972-BED6-F5E5E0383777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25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5621899" y="6457033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F56BA5AC-593A-4113-8EF0-1CF51CC82808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25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2227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8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804A90-B81E-4D36-96CB-839DD8264229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5621900" y="6457032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14855421-259A-43DF-A425-CC781042E2B4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26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5621899" y="6457033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712B585B-C9DF-4AAD-AAA8-0036B071F027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26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3251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E15F13-783E-4B2E-9C75-C1DBA943379B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5621900" y="6457032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9050BDE9-904D-49DB-8CD2-3D97D1E64576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27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5621899" y="6457033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BA4FD55-C66C-4230-BDFD-C1B6089FB06A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27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427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D7A8A2-44C7-439D-B38E-14FF21DA0FAF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5621900" y="6457032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B64EE5AE-5DC1-4953-B1EC-BBD115F75A7C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5621899" y="6457033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637A1838-4395-48A4-9518-F4B0A6AD6361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481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63C5B6-D888-4449-B09C-055B86A63E1F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5621900" y="6457032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597749FD-8DD0-4AEF-9F4B-D0F1A56DD101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29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5621899" y="6457033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FCF3773B-6773-4C7D-B2A8-7751FB54C6BD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29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529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5374BF-F473-4090-B658-DB7FDAFAE841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5621900" y="6457032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98D6404E-A0F0-40C0-B564-F48EAB2A38D2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30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5621899" y="6457033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A10EF784-8C31-499C-B4C0-C972F8BE52F6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30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632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276C27C-A9F7-43AB-85A1-A2C7DD103898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5621900" y="6457032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5DD4D2D4-E38A-4D56-A420-3EEB640C8AAC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31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5621899" y="6457033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D01394B0-45C2-4CE2-B349-C91826C69CE6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31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7347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8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2969F2-4C40-43C3-A40C-F5A704899DD8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5621900" y="6457032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A8CC66D2-DBA8-4819-96C8-E671E5F95538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33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939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398837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2973D75-4E97-4101-A9FA-8D3489D68051}" type="slidenum">
              <a:rPr lang="ru-RU" altLang="ru-RU"/>
              <a:pPr/>
              <a:t>35</a:t>
            </a:fld>
            <a:endParaRPr lang="ru-RU" altLang="ru-RU"/>
          </a:p>
        </p:txBody>
      </p:sp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5621900" y="6457032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C4ECA88-852E-4298-A5EA-29A9A744A1E2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35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6041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398837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79E5DC6-F741-4AC6-A424-9E334A2C67C3}" type="slidenum">
              <a:rPr lang="ru-RU" altLang="ru-RU"/>
              <a:pPr/>
              <a:t>36</a:t>
            </a:fld>
            <a:endParaRPr lang="ru-RU" altLang="ru-RU"/>
          </a:p>
        </p:txBody>
      </p:sp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5621900" y="6457032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1D64BC0D-DAC8-4ED2-A2CB-DF9050D91DD3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36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6144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398837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898934-0FF9-4E0B-A887-F55D31470DCC}" type="slidenum">
              <a:rPr lang="ru-RU" altLang="ru-RU"/>
              <a:pPr/>
              <a:t>37</a:t>
            </a:fld>
            <a:endParaRPr lang="ru-RU" altLang="ru-RU"/>
          </a:p>
        </p:txBody>
      </p:sp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5621900" y="6457032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0E791C60-F2EE-4F70-A7F5-1A2F3AFF7D1A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37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6246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398837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9D265B-6704-415C-B51E-A3AB5A2238A5}" type="slidenum">
              <a:rPr lang="ru-RU" altLang="ru-RU"/>
              <a:pPr/>
              <a:t>38</a:t>
            </a:fld>
            <a:endParaRPr lang="ru-RU" altLang="ru-RU"/>
          </a:p>
        </p:txBody>
      </p:sp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5621900" y="6457032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5D74594E-6308-416C-96CA-DE6C70AA01C6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38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6349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398837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B833A09-DA3C-4195-A5ED-D5C3948E1A3D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5621900" y="6457032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29EE6BD6-0A7F-45CF-95E2-16F6D8BEFED8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3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5621899" y="6457033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4FF1D15-2F6B-452E-B811-817C18362818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3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584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EFFEE4-FF14-44E7-8C65-E5CAF47025DD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5621900" y="6457032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57F2B26C-604D-44E5-A1A9-BC8041127436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4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5621899" y="6457033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3C50B887-F161-4D16-9061-EF9E694FB3CE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4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6867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8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2C01E51-31CE-4565-895B-D737F51B6311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5621900" y="6457032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BB2A4747-09B9-43B5-8ED4-BCC4B5059EFA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5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5621899" y="6457033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0C6DA23C-3651-4984-9664-500FA026CEDC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5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7891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944C92-09A8-494E-9AD2-4DB6F21EDCEB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5621900" y="6457032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52931029-7369-4E4E-A1C6-F1823E9E1887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6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621899" y="6457033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902A319-FA25-464B-9A02-C7650CFA1440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6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891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BE5182-9A57-4443-8CF0-C92A28CB930B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5621900" y="6457032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97B3B1AA-D58B-4871-B2E6-0EF5F73DBD9B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7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5621899" y="6457033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832F542-DCD2-43BE-9D7F-7084019FD440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7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99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DFBB28-659C-4227-99CC-E351D6BB391B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5621900" y="6457032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323E636-1A5F-44B3-9533-3F56E5C4C0F7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9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5621899" y="6457033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ADDF5237-F322-4E21-ABE3-43116DA271DE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9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096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FCCE757-FD6B-4D0D-B645-320C3725D296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5621900" y="6457032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419AEA7-7954-4882-B88D-C1FAF380A193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16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5621899" y="6457033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50" tIns="46566" rIns="89550" bIns="46566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1387BB31-3B4F-4149-BBD4-39805AF9FB59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16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3011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0B8E8CF-3163-4627-833F-7445AE5FFC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561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64FE381-C199-4B8D-829E-A79B5450CC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631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3050" y="128588"/>
            <a:ext cx="2054225" cy="59880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3450" cy="59880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4F13B81-2269-47F2-97CB-4646454323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168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C4FC959-9146-47D4-AFA1-F8CEA23C80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9926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9D3CADA-9281-4C3A-BCF0-2F1CB6D1F4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466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3838" cy="451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33837" cy="451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55FEABC-B416-4600-8FBE-0BB7E1DBBD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219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BDE1362-F828-4A41-9374-6457BC659E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01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28AF100-258D-4F7A-9C2E-B66628F368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974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FF378C2-F8FE-4BFD-BF8F-12ABBB407F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262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99B0C18-1F79-4855-BE7A-CD94D43AA2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1261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B7A59C-8EAF-4B00-AFAD-CF930B0DF5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629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0075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0075" cy="451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Четвертый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6353175"/>
            <a:ext cx="21320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24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fld id="{2A5CB82A-E636-4EAF-A9BC-77077F1E3A2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685800" y="500063"/>
            <a:ext cx="777240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>
                <a:solidFill>
                  <a:srgbClr val="000000"/>
                </a:solidFill>
                <a:latin typeface="Calibri" pitchFamily="32" charset="0"/>
              </a:rPr>
              <a:t>Публичный отчет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371600" y="2357438"/>
            <a:ext cx="6400800" cy="263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spcBef>
                <a:spcPts val="800"/>
              </a:spcBef>
              <a:buClrTx/>
              <a:buFontTx/>
              <a:buNone/>
            </a:pPr>
            <a:r>
              <a:rPr lang="ru-RU" altLang="ru-RU" sz="3200" b="1" dirty="0">
                <a:solidFill>
                  <a:schemeClr val="tx1"/>
                </a:solidFill>
                <a:latin typeface="Calibri" pitchFamily="32" charset="0"/>
              </a:rPr>
              <a:t>муниципального </a:t>
            </a:r>
            <a:r>
              <a:rPr lang="ru-RU" altLang="ru-RU" sz="3200" b="1" dirty="0" smtClean="0">
                <a:solidFill>
                  <a:schemeClr val="tx1"/>
                </a:solidFill>
                <a:latin typeface="Calibri" pitchFamily="32" charset="0"/>
              </a:rPr>
              <a:t>общеобразовательного </a:t>
            </a:r>
            <a:r>
              <a:rPr lang="ru-RU" altLang="ru-RU" sz="3200" b="1" dirty="0">
                <a:solidFill>
                  <a:schemeClr val="tx1"/>
                </a:solidFill>
                <a:latin typeface="Calibri" pitchFamily="32" charset="0"/>
              </a:rPr>
              <a:t>учреждения </a:t>
            </a:r>
            <a:r>
              <a:rPr lang="ru-RU" altLang="ru-RU" sz="3200" b="1" dirty="0" smtClean="0">
                <a:solidFill>
                  <a:schemeClr val="tx1"/>
                </a:solidFill>
                <a:latin typeface="Calibri" pitchFamily="32" charset="0"/>
              </a:rPr>
              <a:t>                                               «Средняя школа </a:t>
            </a:r>
            <a:r>
              <a:rPr lang="ru-RU" altLang="ru-RU" sz="3200" b="1" dirty="0">
                <a:solidFill>
                  <a:schemeClr val="tx1"/>
                </a:solidFill>
                <a:latin typeface="Calibri" pitchFamily="32" charset="0"/>
              </a:rPr>
              <a:t>№ </a:t>
            </a:r>
            <a:r>
              <a:rPr lang="ru-RU" altLang="ru-RU" sz="3200" b="1" dirty="0" smtClean="0">
                <a:solidFill>
                  <a:schemeClr val="tx1"/>
                </a:solidFill>
                <a:latin typeface="Calibri" pitchFamily="32" charset="0"/>
              </a:rPr>
              <a:t>70»</a:t>
            </a:r>
            <a:endParaRPr lang="ru-RU" altLang="ru-RU" sz="3200" b="1" dirty="0">
              <a:solidFill>
                <a:schemeClr val="tx1"/>
              </a:solidFill>
              <a:latin typeface="Calibri" pitchFamily="32" charset="0"/>
            </a:endParaRPr>
          </a:p>
          <a:p>
            <a:pPr algn="ctr">
              <a:spcBef>
                <a:spcPts val="800"/>
              </a:spcBef>
              <a:buClrTx/>
              <a:buFontTx/>
              <a:buNone/>
            </a:pPr>
            <a:r>
              <a:rPr lang="ru-RU" altLang="ru-RU" sz="3200" b="1" dirty="0">
                <a:solidFill>
                  <a:schemeClr val="tx1"/>
                </a:solidFill>
                <a:latin typeface="Calibri" pitchFamily="32" charset="0"/>
              </a:rPr>
              <a:t>з</a:t>
            </a:r>
            <a:r>
              <a:rPr lang="ru-RU" altLang="ru-RU" sz="3200" b="1" dirty="0" smtClean="0">
                <a:solidFill>
                  <a:schemeClr val="tx1"/>
                </a:solidFill>
                <a:latin typeface="Calibri" pitchFamily="32" charset="0"/>
              </a:rPr>
              <a:t>а 2018 год</a:t>
            </a:r>
            <a:endParaRPr lang="ru-RU" altLang="ru-RU" sz="3200" b="1" dirty="0">
              <a:solidFill>
                <a:schemeClr val="tx1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Спортивные достижения </a:t>
            </a:r>
            <a:r>
              <a:rPr lang="ru-RU" dirty="0"/>
              <a:t>школы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220780"/>
              </p:ext>
            </p:extLst>
          </p:nvPr>
        </p:nvGraphicFramePr>
        <p:xfrm>
          <a:off x="457200" y="1600200"/>
          <a:ext cx="8220076" cy="5529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0038"/>
                <a:gridCol w="4110038"/>
              </a:tblGrid>
              <a:tr h="8662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5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Личные</a:t>
                      </a:r>
                      <a:endParaRPr lang="ru-RU" sz="18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5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Командные</a:t>
                      </a:r>
                      <a:endParaRPr lang="ru-RU" sz="18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986928">
                <a:tc>
                  <a:txBody>
                    <a:bodyPr/>
                    <a:lstStyle/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Times New Roman"/>
                        </a:rPr>
                        <a:t>Ярославский полумарафон «Золотое кольцо». (призеры в личном первенстве)</a:t>
                      </a: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Times New Roman"/>
                          <a:cs typeface="Times New Roman"/>
                        </a:rPr>
                        <a:t>Районный этап городской оборонной игры «Победа»  (1 место в  личном первенстве)</a:t>
                      </a:r>
                      <a:endParaRPr lang="ru-RU" sz="1800" dirty="0">
                        <a:effectLst/>
                        <a:latin typeface="Times New Roman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kern="5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Times New Roman"/>
                        </a:rPr>
                        <a:t>Легкоатлетическая эстафета на приз  В. Терешковой (Группа А).</a:t>
                      </a: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Times New Roman"/>
                        </a:rPr>
                        <a:t>Районные соревнования по волейболу (команда юношей и девушек призеры)</a:t>
                      </a: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Times New Roman"/>
                          <a:cs typeface="Times New Roman"/>
                        </a:rPr>
                        <a:t>Районные соревнования «Безопасное колесо»  (1 место)</a:t>
                      </a:r>
                      <a:endParaRPr lang="ru-RU" sz="1800" dirty="0">
                        <a:effectLst/>
                        <a:latin typeface="Times New Roman"/>
                      </a:endParaRP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Times New Roman"/>
                          <a:cs typeface="Times New Roman"/>
                        </a:rPr>
                        <a:t>Районный этап городской оборонной игры «Победа» (3 место командное)</a:t>
                      </a:r>
                      <a:endParaRPr lang="ru-RU" sz="1800" dirty="0">
                        <a:effectLst/>
                        <a:latin typeface="Times New Roman"/>
                      </a:endParaRP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Times New Roman"/>
                          <a:cs typeface="Times New Roman"/>
                        </a:rPr>
                        <a:t>Территориальный этап Всероссийских спортивных игр школьников «Президентские спортивные игры по легкой атлетике» (3 место)</a:t>
                      </a:r>
                      <a:endParaRPr lang="ru-RU" sz="1800" dirty="0">
                        <a:effectLst/>
                        <a:latin typeface="Times New Roman"/>
                      </a:endParaRP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Times New Roman"/>
                          <a:cs typeface="Times New Roman"/>
                        </a:rPr>
                        <a:t>Городские спортивные соревнования «Шиповка юных» (3 место)</a:t>
                      </a:r>
                      <a:endParaRPr lang="ru-RU" sz="1800" dirty="0">
                        <a:effectLst/>
                        <a:latin typeface="Times New Roman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kern="5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4531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0075" cy="996156"/>
          </a:xfrm>
        </p:spPr>
        <p:txBody>
          <a:bodyPr/>
          <a:lstStyle/>
          <a:p>
            <a:r>
              <a:rPr lang="ru-RU" dirty="0" smtClean="0"/>
              <a:t>Интеллектуальные достижения </a:t>
            </a:r>
            <a:r>
              <a:rPr lang="ru-RU" dirty="0"/>
              <a:t>школы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669408"/>
              </p:ext>
            </p:extLst>
          </p:nvPr>
        </p:nvGraphicFramePr>
        <p:xfrm>
          <a:off x="457200" y="1600200"/>
          <a:ext cx="8220076" cy="433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0038"/>
                <a:gridCol w="411003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5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Личные</a:t>
                      </a:r>
                      <a:endParaRPr lang="ru-RU" sz="18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5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Командные</a:t>
                      </a:r>
                      <a:endParaRPr lang="ru-RU" sz="18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  <a:latin typeface="Times New Roman"/>
                        </a:rPr>
                        <a:t>III</a:t>
                      </a:r>
                      <a:r>
                        <a:rPr lang="ru-RU" sz="2000" dirty="0">
                          <a:effectLst/>
                          <a:latin typeface="Times New Roman"/>
                        </a:rPr>
                        <a:t> международная онлайн олимпиада по русскому языку «Русский с Пушкиным» (призеры)</a:t>
                      </a: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  <a:latin typeface="Times New Roman"/>
                        </a:rPr>
                        <a:t>	Малая областная олимпиада по биологии и литературе (2 призера)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 </a:t>
                      </a:r>
                      <a:endParaRPr lang="ru-RU" sz="20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  <a:latin typeface="Times New Roman"/>
                        </a:rPr>
                        <a:t>Участие в интеллектуальной  игре «Индикатор – 2018» (дипломанты)</a:t>
                      </a: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  <a:latin typeface="Times New Roman"/>
                          <a:cs typeface="Times New Roman"/>
                        </a:rPr>
                        <a:t>Городская </a:t>
                      </a:r>
                      <a:r>
                        <a:rPr lang="ru-RU" sz="2000" dirty="0" err="1">
                          <a:effectLst/>
                          <a:latin typeface="Times New Roman"/>
                          <a:cs typeface="Times New Roman"/>
                        </a:rPr>
                        <a:t>метапредметная</a:t>
                      </a:r>
                      <a:r>
                        <a:rPr lang="ru-RU" sz="2000" dirty="0">
                          <a:effectLst/>
                          <a:latin typeface="Times New Roman"/>
                          <a:cs typeface="Times New Roman"/>
                        </a:rPr>
                        <a:t> игра «Лингвистический детектив» (диплом 3 степени)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  <a:latin typeface="Times New Roman"/>
                          <a:cs typeface="Times New Roman"/>
                        </a:rPr>
                        <a:t>Чемпионат дебатов в рамках акции ЮНЕСКО, посвященной Всемирному дню культурного разнообразия во имя диалога и развития в Ростовском кремле (2 место)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kern="5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488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Творческие достижения школы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758885"/>
              </p:ext>
            </p:extLst>
          </p:nvPr>
        </p:nvGraphicFramePr>
        <p:xfrm>
          <a:off x="457200" y="1600200"/>
          <a:ext cx="8220076" cy="463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0038"/>
                <a:gridCol w="411003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5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Личные</a:t>
                      </a:r>
                      <a:endParaRPr lang="ru-RU" sz="18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5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Командные</a:t>
                      </a:r>
                      <a:endParaRPr lang="ru-RU" sz="18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l">
                        <a:buFont typeface="Times New Roman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Городской фотоконкурс «Мир в объективе молодых» (призеры 1 и 2 степени )</a:t>
                      </a:r>
                    </a:p>
                    <a:p>
                      <a:pPr marL="342900" lvl="0" indent="-342900" algn="l">
                        <a:buFont typeface="Times New Roman"/>
                        <a:buAutoNum type="arabicPeriod"/>
                      </a:pPr>
                      <a:r>
                        <a:rPr lang="en-US" sz="1400" dirty="0">
                          <a:effectLst/>
                          <a:latin typeface="Times New Roman"/>
                        </a:rPr>
                        <a:t>VIII</a:t>
                      </a:r>
                      <a:r>
                        <a:rPr lang="ru-RU" sz="1400" dirty="0">
                          <a:effectLst/>
                          <a:latin typeface="Times New Roman"/>
                        </a:rPr>
                        <a:t> городской конкурс певческого мастерства «Поющая осень» (лауреаты 2 и 3 степени)</a:t>
                      </a:r>
                    </a:p>
                    <a:p>
                      <a:pPr marL="342900" lvl="0" indent="-342900" algn="l">
                        <a:buFont typeface="Times New Roman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Городской конкурс-выставка декоративно-прикладного творчества «Новогодний и рождественский сувенир» (призеры)</a:t>
                      </a:r>
                    </a:p>
                    <a:p>
                      <a:pPr marL="342900" lvl="0" indent="-342900" algn="l">
                        <a:buFont typeface="Times New Roman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Городской конкурс по пожарной безопасности «Помни каждый гражданин: спасенья номер 01» (1, 2 место)</a:t>
                      </a:r>
                    </a:p>
                    <a:p>
                      <a:pPr marL="342900" lvl="0" indent="-342900" algn="l">
                        <a:buFont typeface="Times New Roman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Городской открытый конкурс декоративно-прикладного творчества «Весеннее настроение МЯУ» (призеры)</a:t>
                      </a:r>
                    </a:p>
                    <a:p>
                      <a:pPr marL="342900" lvl="0" indent="-342900" algn="l">
                        <a:buFont typeface="Times New Roman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Областной фотоконкурс «Новый взгляд» в рамках фестиваля художественного творчества «Радуга</a:t>
                      </a:r>
                      <a:r>
                        <a:rPr lang="ru-RU" sz="1400" dirty="0" smtClean="0">
                          <a:effectLst/>
                          <a:latin typeface="Times New Roman"/>
                        </a:rPr>
                        <a:t>» </a:t>
                      </a:r>
                      <a:r>
                        <a:rPr lang="ru-RU" sz="1400" kern="50" dirty="0" smtClean="0"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ru-RU" sz="1400" kern="50" dirty="0"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(2 место)</a:t>
                      </a:r>
                    </a:p>
                    <a:p>
                      <a:pPr marL="342900" lvl="0" indent="-342900" algn="l">
                        <a:buFont typeface="Times New Roman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Городской конкурс декоративно-прикладного творчества «Дядя Степа милиционер» (3 место)</a:t>
                      </a:r>
                    </a:p>
                    <a:p>
                      <a:pPr marL="228600" algn="l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kern="5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Times New Roman"/>
                        <a:buAutoNum type="arabicPeriod"/>
                      </a:pPr>
                      <a:r>
                        <a:rPr lang="en-US" sz="1400" dirty="0">
                          <a:effectLst/>
                          <a:latin typeface="Times New Roman"/>
                        </a:rPr>
                        <a:t>VIII</a:t>
                      </a:r>
                      <a:r>
                        <a:rPr lang="ru-RU" sz="1400" dirty="0">
                          <a:effectLst/>
                          <a:latin typeface="Times New Roman"/>
                        </a:rPr>
                        <a:t> городской конкурс певческого мастерства «Поющая осень» (лауреаты 2 и 3 степени)</a:t>
                      </a:r>
                    </a:p>
                    <a:p>
                      <a:pPr marL="342900" lvl="0" indent="-342900" algn="l">
                        <a:buFont typeface="Times New Roman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Областной фестиваль школьных хоров «Русская зима» (дипломанты)</a:t>
                      </a:r>
                    </a:p>
                    <a:p>
                      <a:pPr marL="342900" lvl="0" indent="-342900" algn="l">
                        <a:buFont typeface="Times New Roman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Городской фестиваль – конкурс патриотической песни «Отчизну славим свою» (2, 3 место)</a:t>
                      </a:r>
                    </a:p>
                    <a:p>
                      <a:pPr marL="342900" lvl="0" indent="-342900" algn="l">
                        <a:buFont typeface="Times New Roman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Областной конкурс вокального искусства «Гармония» в рамках областного фестиваля художественного творчества «Радуга» (1 место)</a:t>
                      </a:r>
                    </a:p>
                    <a:p>
                      <a:pPr marL="228600" algn="l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 </a:t>
                      </a:r>
                    </a:p>
                    <a:p>
                      <a:pPr marL="249555" algn="l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kern="5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310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Достижения в гражданско-патриотическом направлении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9929782"/>
              </p:ext>
            </p:extLst>
          </p:nvPr>
        </p:nvGraphicFramePr>
        <p:xfrm>
          <a:off x="457200" y="1600200"/>
          <a:ext cx="8220076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0038"/>
                <a:gridCol w="411003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5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Личные</a:t>
                      </a:r>
                      <a:endParaRPr lang="ru-RU" sz="18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5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Командные</a:t>
                      </a:r>
                      <a:endParaRPr lang="ru-RU" sz="18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l">
                        <a:buFont typeface="Times New Roman"/>
                        <a:buAutoNum type="arabicPeriod"/>
                      </a:pPr>
                      <a:r>
                        <a:rPr lang="ru-RU" sz="1800" dirty="0">
                          <a:effectLst/>
                          <a:latin typeface="Times New Roman"/>
                        </a:rPr>
                        <a:t>Городской конкурс гражданско-патриотической лирики «Как жить и плакать без тебя» (дипломанты)</a:t>
                      </a:r>
                    </a:p>
                    <a:p>
                      <a:pPr marL="249555" algn="l"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kern="5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600200" lvl="3" indent="-228600" algn="l"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Times New Roman"/>
                        </a:rPr>
                        <a:t>Региональный конкурс социальных проектов «Социальная ответственность специалиста социальной сферы Ярославского региона» и поддержку волонтерской деятельности ЯРО </a:t>
                      </a:r>
                      <a:r>
                        <a:rPr lang="ru-RU" sz="1800" dirty="0" err="1">
                          <a:effectLst/>
                          <a:latin typeface="Times New Roman"/>
                        </a:rPr>
                        <a:t>ССОПиР</a:t>
                      </a:r>
                      <a:r>
                        <a:rPr lang="ru-RU" sz="1800" dirty="0">
                          <a:effectLst/>
                          <a:latin typeface="Times New Roman"/>
                        </a:rPr>
                        <a:t>  (дипломанты)</a:t>
                      </a:r>
                    </a:p>
                    <a:p>
                      <a:pPr marL="1600200" lvl="3" indent="-228600" algn="l"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Times New Roman"/>
                          <a:cs typeface="Times New Roman"/>
                        </a:rPr>
                        <a:t>Несение Почетного караула на Посту №1 (оценка отлично)</a:t>
                      </a:r>
                      <a:endParaRPr lang="ru-RU" sz="1800" dirty="0">
                        <a:effectLst/>
                        <a:latin typeface="Times New Roman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kern="5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037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Достижения эколого-краеведческой направленности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7738556"/>
              </p:ext>
            </p:extLst>
          </p:nvPr>
        </p:nvGraphicFramePr>
        <p:xfrm>
          <a:off x="457200" y="1508225"/>
          <a:ext cx="8220076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0038"/>
                <a:gridCol w="411003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5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Личные</a:t>
                      </a:r>
                      <a:endParaRPr lang="ru-RU" sz="18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5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Командные</a:t>
                      </a:r>
                      <a:endParaRPr lang="ru-RU" sz="18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474184">
                <a:tc>
                  <a:txBody>
                    <a:bodyPr/>
                    <a:lstStyle/>
                    <a:p>
                      <a:pPr marL="342900" lvl="3" indent="-342900" algn="l" defTabSz="914400" rtl="0" eaLnBrk="1" latinLnBrk="0" hangingPunct="1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kern="5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Городская </a:t>
                      </a:r>
                      <a:r>
                        <a:rPr lang="ru-RU" sz="1800" kern="5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научно-практическая конференция «Отечество», номинация «Военная история» (3 место</a:t>
                      </a:r>
                      <a:r>
                        <a:rPr lang="ru-RU" sz="1800" kern="5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) </a:t>
                      </a:r>
                    </a:p>
                    <a:p>
                      <a:pPr marL="342900" lvl="3" indent="-342900" algn="l" defTabSz="914400" rtl="0" eaLnBrk="1" latinLnBrk="0" hangingPunct="1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kern="5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Областная </a:t>
                      </a:r>
                      <a:r>
                        <a:rPr lang="ru-RU" sz="1800" kern="5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научно-практическая конференция «Отечество» (призеры</a:t>
                      </a:r>
                      <a:r>
                        <a:rPr lang="ru-RU" sz="1800" kern="5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) </a:t>
                      </a:r>
                    </a:p>
                    <a:p>
                      <a:pPr marL="342900" lvl="3" indent="-342900" algn="l" defTabSz="914400" rtl="0" eaLnBrk="1" latinLnBrk="0" hangingPunct="1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kern="5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Городской </a:t>
                      </a:r>
                      <a:r>
                        <a:rPr lang="ru-RU" sz="1800" kern="5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экологический фестиваль творчества «Земля наш общий дом» (призеры</a:t>
                      </a:r>
                      <a:r>
                        <a:rPr lang="ru-RU" sz="1800" kern="5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) </a:t>
                      </a:r>
                    </a:p>
                    <a:p>
                      <a:pPr marL="342900" lvl="3" indent="-342900" algn="l" defTabSz="914400" rtl="0" eaLnBrk="1" latinLnBrk="0" hangingPunct="1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kern="5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Областной </a:t>
                      </a:r>
                      <a:r>
                        <a:rPr lang="ru-RU" sz="1800" kern="5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конкурс творческих работ по предупреждению </a:t>
                      </a:r>
                      <a:r>
                        <a:rPr lang="ru-RU" sz="1800" kern="50" dirty="0" err="1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электротравматизма</a:t>
                      </a:r>
                      <a:r>
                        <a:rPr lang="ru-RU" sz="1800" kern="5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«Безопасное электричество» (1 место)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kern="50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Участие </a:t>
                      </a:r>
                      <a:r>
                        <a:rPr lang="ru-RU" sz="1800" kern="5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в акции «Субботник </a:t>
                      </a:r>
                      <a:r>
                        <a:rPr lang="ru-RU" sz="1800" kern="50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на набережной </a:t>
                      </a:r>
                      <a:r>
                        <a:rPr lang="ru-RU" sz="1800" kern="5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р. Волги». (победители)</a:t>
                      </a:r>
                      <a:endParaRPr lang="ru-RU" sz="18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2. </a:t>
                      </a:r>
                      <a:r>
                        <a:rPr lang="ru-RU" sz="1800" kern="50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ru-RU" sz="1800" kern="5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Городской  </a:t>
                      </a:r>
                      <a:r>
                        <a:rPr lang="ru-RU" sz="1800" kern="5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экологический конкурс - акция «Собери макулатуру – сохрани дерево!» (</a:t>
                      </a:r>
                      <a:r>
                        <a:rPr lang="ru-RU" sz="1800" kern="5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призеры)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kern="5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r>
                        <a:rPr lang="ru-RU" sz="1800" kern="5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. </a:t>
                      </a:r>
                      <a:r>
                        <a:rPr lang="ru-RU" sz="1800" kern="5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Городская </a:t>
                      </a:r>
                      <a:r>
                        <a:rPr lang="ru-RU" sz="1800" kern="5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интерактивная историко-краеведческая игра «Музейное ралли» (призеры)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4.   Областная онлайн-игра в рамках интернет-проекта «Золотое кольцо» (дипломанты)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963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достижения школы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529917"/>
              </p:ext>
            </p:extLst>
          </p:nvPr>
        </p:nvGraphicFramePr>
        <p:xfrm>
          <a:off x="457200" y="1600200"/>
          <a:ext cx="8220076" cy="4493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0038"/>
                <a:gridCol w="4110038"/>
              </a:tblGrid>
              <a:tr h="1266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5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Личные</a:t>
                      </a:r>
                      <a:endParaRPr lang="ru-RU" sz="18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5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Командные</a:t>
                      </a:r>
                      <a:endParaRPr lang="ru-RU" sz="18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226702">
                <a:tc>
                  <a:txBody>
                    <a:bodyPr/>
                    <a:lstStyle/>
                    <a:p>
                      <a:pPr marL="342900" lvl="0" indent="-342900" algn="l">
                        <a:buFont typeface="Times New Roman"/>
                        <a:buAutoNum type="arabicPeriod"/>
                      </a:pPr>
                      <a:r>
                        <a:rPr lang="ru-RU" sz="2000" dirty="0">
                          <a:effectLst/>
                          <a:latin typeface="Times New Roman"/>
                        </a:rPr>
                        <a:t>Международный конкурс «Безопасный интернет», диплом 1, 2 степени</a:t>
                      </a:r>
                    </a:p>
                    <a:p>
                      <a:pPr marL="342900" lvl="0" indent="-342900" algn="l">
                        <a:buFont typeface="Times New Roman"/>
                        <a:buAutoNum type="arabicPeriod"/>
                      </a:pPr>
                      <a:r>
                        <a:rPr lang="ru-RU" sz="2000" dirty="0">
                          <a:effectLst/>
                          <a:latin typeface="Times New Roman"/>
                        </a:rPr>
                        <a:t>Региональная информационно-рекламная кампания по противодействию жестокому обращению с детьми, продвижению детского телефона доверия» (дипломанты)</a:t>
                      </a: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kern="5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  <a:latin typeface="Times New Roman"/>
                        </a:rPr>
                        <a:t>Участие в межрегиональном фестивале школьных команд «Мы – за здоровый образ жизни» в Ивановской области (лауреаты)</a:t>
                      </a: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  <a:latin typeface="Times New Roman"/>
                          <a:cs typeface="Times New Roman"/>
                        </a:rPr>
                        <a:t>Весенний добровольческий марафон «Даешь добро</a:t>
                      </a:r>
                      <a:r>
                        <a:rPr lang="ru-RU" sz="2000" dirty="0" smtClean="0">
                          <a:effectLst/>
                          <a:latin typeface="Times New Roman"/>
                          <a:cs typeface="Times New Roman"/>
                        </a:rPr>
                        <a:t>!» (мес</a:t>
                      </a:r>
                      <a:r>
                        <a:rPr lang="ru-RU" sz="2000" kern="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</a:t>
                      </a:r>
                      <a:r>
                        <a:rPr lang="ru-RU" sz="2000" kern="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kern="5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kern="5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5935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3200" b="1" dirty="0">
                <a:solidFill>
                  <a:srgbClr val="000000"/>
                </a:solidFill>
                <a:latin typeface="Calibri" pitchFamily="32" charset="0"/>
              </a:rPr>
              <a:t>Особенности образовательной программы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1071563"/>
            <a:ext cx="8229600" cy="50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1788" indent="-331788"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Calibri" pitchFamily="32" charset="0"/>
              </a:rPr>
              <a:t>Программы обучения по предметам составлены на основе БУП – 2004 года и государственного образовательного стандарта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Calibri" pitchFamily="32" charset="0"/>
              </a:rPr>
              <a:t>Непрерывное социально-экономическое образование с </a:t>
            </a:r>
            <a:r>
              <a:rPr lang="ru-RU" altLang="ru-RU" sz="2800" dirty="0">
                <a:solidFill>
                  <a:schemeClr val="tx1"/>
                </a:solidFill>
                <a:latin typeface="Calibri" pitchFamily="32" charset="0"/>
              </a:rPr>
              <a:t>1</a:t>
            </a:r>
            <a:r>
              <a:rPr lang="ru-RU" altLang="ru-RU" sz="2800" dirty="0">
                <a:solidFill>
                  <a:srgbClr val="000000"/>
                </a:solidFill>
                <a:latin typeface="Calibri" pitchFamily="32" charset="0"/>
              </a:rPr>
              <a:t> по 11 класс;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Calibri" pitchFamily="32" charset="0"/>
              </a:rPr>
              <a:t>Обеспечение безопасности учащихся через ведение с 5 класса предмета ОБЖ;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Calibri" pitchFamily="32" charset="0"/>
              </a:rPr>
              <a:t>Переход на ФГОС в </a:t>
            </a:r>
            <a:r>
              <a:rPr lang="ru-RU" altLang="ru-RU" sz="2800" dirty="0" smtClean="0">
                <a:solidFill>
                  <a:srgbClr val="000000"/>
                </a:solidFill>
                <a:latin typeface="Calibri" pitchFamily="32" charset="0"/>
              </a:rPr>
              <a:t>1-8 </a:t>
            </a:r>
            <a:r>
              <a:rPr lang="ru-RU" altLang="ru-RU" sz="2800" dirty="0">
                <a:solidFill>
                  <a:srgbClr val="000000"/>
                </a:solidFill>
                <a:latin typeface="Calibri" pitchFamily="32" charset="0"/>
              </a:rPr>
              <a:t>классах;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Calibri" pitchFamily="32" charset="0"/>
              </a:rPr>
              <a:t>Структурное подразделение «Школа искусств»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endParaRPr lang="ru-RU" altLang="ru-RU" sz="2800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263433"/>
            <a:ext cx="8229600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2800" b="1" dirty="0">
                <a:solidFill>
                  <a:srgbClr val="000000"/>
                </a:solidFill>
                <a:latin typeface="Calibri" pitchFamily="32" charset="0"/>
              </a:rPr>
              <a:t>Особенности образования по ступеням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928688"/>
            <a:ext cx="8507288" cy="5020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1788" indent="-331788"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550"/>
              </a:spcBef>
              <a:buFont typeface="Arial" charset="0"/>
              <a:buChar char="•"/>
            </a:pPr>
            <a:r>
              <a:rPr lang="ru-RU" altLang="ru-RU" sz="2400" dirty="0">
                <a:solidFill>
                  <a:srgbClr val="000000"/>
                </a:solidFill>
                <a:latin typeface="Calibri" pitchFamily="32" charset="0"/>
              </a:rPr>
              <a:t>В начальной школе программа классической начальной школы по УМК «Планета знаний</a:t>
            </a:r>
            <a:r>
              <a:rPr lang="ru-RU" altLang="ru-RU" sz="2400" dirty="0">
                <a:solidFill>
                  <a:schemeClr val="tx1"/>
                </a:solidFill>
                <a:latin typeface="Calibri" pitchFamily="32" charset="0"/>
              </a:rPr>
              <a:t>», в 1-4 классах введен курс «Экономика для младших школьников» в рамках внеурочной деятельности;</a:t>
            </a:r>
          </a:p>
          <a:p>
            <a:pPr>
              <a:spcBef>
                <a:spcPts val="550"/>
              </a:spcBef>
              <a:buFont typeface="Arial" charset="0"/>
              <a:buChar char="•"/>
            </a:pPr>
            <a:r>
              <a:rPr lang="ru-RU" altLang="ru-RU" sz="2400" dirty="0">
                <a:solidFill>
                  <a:srgbClr val="000000"/>
                </a:solidFill>
                <a:latin typeface="Calibri" pitchFamily="32" charset="0"/>
              </a:rPr>
              <a:t>В основной школе введены предметы экономика и ОБЖ;</a:t>
            </a:r>
          </a:p>
          <a:p>
            <a:pPr>
              <a:spcBef>
                <a:spcPts val="550"/>
              </a:spcBef>
              <a:buFont typeface="Arial" charset="0"/>
              <a:buChar char="•"/>
            </a:pPr>
            <a:r>
              <a:rPr lang="ru-RU" altLang="ru-RU" sz="2400" dirty="0">
                <a:solidFill>
                  <a:srgbClr val="000000"/>
                </a:solidFill>
                <a:latin typeface="Calibri" pitchFamily="32" charset="0"/>
              </a:rPr>
              <a:t> Добавлены </a:t>
            </a:r>
            <a:r>
              <a:rPr lang="ru-RU" altLang="ru-RU" sz="2400" dirty="0" smtClean="0">
                <a:solidFill>
                  <a:srgbClr val="000000"/>
                </a:solidFill>
                <a:latin typeface="Calibri" pitchFamily="32" charset="0"/>
              </a:rPr>
              <a:t>часы на индивидуальные занятия </a:t>
            </a:r>
            <a:r>
              <a:rPr lang="ru-RU" altLang="ru-RU" sz="2400" dirty="0">
                <a:solidFill>
                  <a:srgbClr val="000000"/>
                </a:solidFill>
                <a:latin typeface="Calibri" pitchFamily="32" charset="0"/>
              </a:rPr>
              <a:t>на предметы </a:t>
            </a:r>
            <a:r>
              <a:rPr lang="ru-RU" altLang="ru-RU" sz="2400" dirty="0" smtClean="0">
                <a:solidFill>
                  <a:srgbClr val="000000"/>
                </a:solidFill>
                <a:latin typeface="Calibri" pitchFamily="32" charset="0"/>
              </a:rPr>
              <a:t>математика </a:t>
            </a:r>
            <a:r>
              <a:rPr lang="ru-RU" altLang="ru-RU" sz="2400" dirty="0">
                <a:solidFill>
                  <a:srgbClr val="000000"/>
                </a:solidFill>
                <a:latin typeface="Calibri" pitchFamily="32" charset="0"/>
              </a:rPr>
              <a:t>и русский язык в основной </a:t>
            </a:r>
            <a:r>
              <a:rPr lang="ru-RU" altLang="ru-RU" sz="2400" dirty="0" smtClean="0">
                <a:solidFill>
                  <a:srgbClr val="000000"/>
                </a:solidFill>
                <a:latin typeface="Calibri" pitchFamily="32" charset="0"/>
              </a:rPr>
              <a:t>школе</a:t>
            </a:r>
            <a:endParaRPr lang="ru-RU" altLang="ru-RU" sz="24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550"/>
              </a:spcBef>
              <a:buFont typeface="Arial" charset="0"/>
              <a:buChar char="•"/>
            </a:pPr>
            <a:r>
              <a:rPr lang="ru-RU" altLang="ru-RU" sz="2400" dirty="0">
                <a:solidFill>
                  <a:srgbClr val="000000"/>
                </a:solidFill>
                <a:latin typeface="Calibri" pitchFamily="32" charset="0"/>
              </a:rPr>
              <a:t>В 10-11 классах  на профильную подготовку по экономике увеличены часы из нормы школьного компонента. Предложены элективные курсы по предметам: </a:t>
            </a:r>
            <a:r>
              <a:rPr lang="ru-RU" altLang="ru-RU" sz="2400" dirty="0" smtClean="0">
                <a:solidFill>
                  <a:srgbClr val="000000"/>
                </a:solidFill>
                <a:latin typeface="Calibri" pitchFamily="32" charset="0"/>
              </a:rPr>
              <a:t>история</a:t>
            </a:r>
            <a:r>
              <a:rPr lang="ru-RU" altLang="ru-RU" sz="2400" dirty="0">
                <a:solidFill>
                  <a:srgbClr val="000000"/>
                </a:solidFill>
                <a:latin typeface="Calibri" pitchFamily="32" charset="0"/>
              </a:rPr>
              <a:t>, математика, русский язык, обществознание, биология, химия, </a:t>
            </a:r>
            <a:r>
              <a:rPr lang="ru-RU" altLang="ru-RU" sz="2400" dirty="0" smtClean="0">
                <a:solidFill>
                  <a:srgbClr val="000000"/>
                </a:solidFill>
                <a:latin typeface="Calibri" pitchFamily="32" charset="0"/>
              </a:rPr>
              <a:t>литература, информатика. </a:t>
            </a:r>
            <a:endParaRPr lang="ru-RU" altLang="ru-RU" sz="24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550"/>
              </a:spcBef>
              <a:buClrTx/>
              <a:buFontTx/>
              <a:buNone/>
            </a:pPr>
            <a:endParaRPr lang="ru-RU" altLang="ru-RU" sz="2400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252413"/>
            <a:ext cx="822960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3600" b="1" dirty="0">
                <a:solidFill>
                  <a:srgbClr val="000000"/>
                </a:solidFill>
                <a:latin typeface="Calibri" pitchFamily="32" charset="0"/>
              </a:rPr>
              <a:t>Организация </a:t>
            </a:r>
            <a:r>
              <a:rPr lang="ru-RU" altLang="ru-RU" sz="3600" b="1" dirty="0" err="1">
                <a:solidFill>
                  <a:srgbClr val="000000"/>
                </a:solidFill>
                <a:latin typeface="Calibri" pitchFamily="32" charset="0"/>
              </a:rPr>
              <a:t>предпрофильной</a:t>
            </a:r>
            <a:r>
              <a:rPr lang="ru-RU" altLang="ru-RU" sz="3600" b="1" dirty="0">
                <a:solidFill>
                  <a:srgbClr val="000000"/>
                </a:solidFill>
                <a:latin typeface="Calibri" pitchFamily="32" charset="0"/>
              </a:rPr>
              <a:t> подготовки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441450"/>
            <a:ext cx="8229600" cy="5299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3375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150000"/>
              </a:lnSpc>
              <a:spcBef>
                <a:spcPts val="700"/>
              </a:spcBef>
              <a:buClrTx/>
              <a:buFontTx/>
              <a:buNone/>
            </a:pPr>
            <a:r>
              <a:rPr lang="ru-RU" altLang="ru-RU" sz="2800" dirty="0">
                <a:solidFill>
                  <a:srgbClr val="000000"/>
                </a:solidFill>
                <a:latin typeface="Calibri" pitchFamily="32" charset="0"/>
              </a:rPr>
              <a:t>Обучение в МОУ </a:t>
            </a:r>
            <a:r>
              <a:rPr lang="ru-RU" altLang="ru-RU" sz="2800" dirty="0" smtClean="0">
                <a:solidFill>
                  <a:srgbClr val="000000"/>
                </a:solidFill>
                <a:latin typeface="Calibri" pitchFamily="32" charset="0"/>
              </a:rPr>
              <a:t>СШ </a:t>
            </a:r>
            <a:r>
              <a:rPr lang="ru-RU" altLang="ru-RU" sz="2800" dirty="0">
                <a:solidFill>
                  <a:srgbClr val="000000"/>
                </a:solidFill>
                <a:latin typeface="Calibri" pitchFamily="32" charset="0"/>
              </a:rPr>
              <a:t>№ 70 по курсам:</a:t>
            </a:r>
          </a:p>
          <a:p>
            <a:pPr>
              <a:lnSpc>
                <a:spcPct val="150000"/>
              </a:lnSpc>
              <a:spcBef>
                <a:spcPts val="650"/>
              </a:spcBef>
              <a:buFont typeface="Arial" charset="0"/>
              <a:buChar char="•"/>
            </a:pPr>
            <a:r>
              <a:rPr lang="ru-RU" altLang="ru-RU" sz="2400" dirty="0" smtClean="0">
                <a:solidFill>
                  <a:srgbClr val="000000"/>
                </a:solidFill>
                <a:latin typeface="Calibri" pitchFamily="32" charset="0"/>
              </a:rPr>
              <a:t>Профессиональное </a:t>
            </a:r>
            <a:r>
              <a:rPr lang="ru-RU" altLang="ru-RU" sz="2400" dirty="0">
                <a:solidFill>
                  <a:srgbClr val="000000"/>
                </a:solidFill>
                <a:latin typeface="Calibri" pitchFamily="32" charset="0"/>
              </a:rPr>
              <a:t>самоопределение</a:t>
            </a:r>
          </a:p>
          <a:p>
            <a:pPr marL="352425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Calibri" pitchFamily="32" charset="0"/>
              </a:rPr>
              <a:t>Трудовое право – твое право</a:t>
            </a:r>
          </a:p>
          <a:p>
            <a:pPr marL="352425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Calibri" pitchFamily="32" charset="0"/>
              </a:rPr>
              <a:t> Управление проектом</a:t>
            </a:r>
          </a:p>
          <a:p>
            <a:pPr marL="352425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Calibri" pitchFamily="32" charset="0"/>
              </a:rPr>
              <a:t>Основы делопроизводства</a:t>
            </a:r>
          </a:p>
          <a:p>
            <a:pPr marL="352425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Calibri" pitchFamily="32" charset="0"/>
              </a:rPr>
              <a:t>Английский язык в современных профессиях</a:t>
            </a:r>
          </a:p>
          <a:p>
            <a:pPr marL="352425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Calibri" pitchFamily="32" charset="0"/>
              </a:rPr>
              <a:t>Литературное редактирование текста</a:t>
            </a:r>
          </a:p>
          <a:p>
            <a:pPr marL="352425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Calibri" pitchFamily="32" charset="0"/>
              </a:rPr>
              <a:t>Математика в нашей жизни</a:t>
            </a:r>
            <a:endParaRPr lang="ru-RU" altLang="ru-RU" sz="24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lnSpc>
                <a:spcPct val="150000"/>
              </a:lnSpc>
              <a:spcBef>
                <a:spcPts val="700"/>
              </a:spcBef>
              <a:buClrTx/>
              <a:buFontTx/>
              <a:buNone/>
            </a:pPr>
            <a:endParaRPr lang="ru-RU" altLang="ru-RU" sz="2800" dirty="0">
              <a:solidFill>
                <a:schemeClr val="tx1"/>
              </a:solidFill>
              <a:latin typeface="Calibri" pitchFamily="32" charset="0"/>
            </a:endParaRPr>
          </a:p>
          <a:p>
            <a:pPr>
              <a:lnSpc>
                <a:spcPct val="150000"/>
              </a:lnSpc>
              <a:spcBef>
                <a:spcPts val="700"/>
              </a:spcBef>
              <a:buClrTx/>
              <a:buFontTx/>
              <a:buNone/>
            </a:pPr>
            <a:endParaRPr lang="ru-RU" altLang="ru-RU" sz="2800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57200" y="95029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3200" b="1" dirty="0">
                <a:solidFill>
                  <a:srgbClr val="000000"/>
                </a:solidFill>
                <a:latin typeface="Calibri" pitchFamily="32" charset="0"/>
              </a:rPr>
              <a:t>Дополнительные образовательные услуги: «Школа искусств»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1214438"/>
            <a:ext cx="82296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>
                <a:solidFill>
                  <a:schemeClr val="tx1"/>
                </a:solidFill>
                <a:latin typeface="Calibri" pitchFamily="32" charset="0"/>
              </a:rPr>
              <a:t>Обучалось </a:t>
            </a:r>
            <a:r>
              <a:rPr lang="ru-RU" altLang="ru-RU" sz="2800" dirty="0" smtClean="0">
                <a:solidFill>
                  <a:schemeClr val="tx1"/>
                </a:solidFill>
                <a:latin typeface="Calibri" pitchFamily="32" charset="0"/>
              </a:rPr>
              <a:t>585 детей  </a:t>
            </a:r>
            <a:r>
              <a:rPr lang="ru-RU" altLang="ru-RU" sz="2800" dirty="0">
                <a:solidFill>
                  <a:schemeClr val="tx1"/>
                </a:solidFill>
                <a:latin typeface="Calibri" pitchFamily="32" charset="0"/>
              </a:rPr>
              <a:t>на 2-х отделениях: музыкальном и </a:t>
            </a:r>
            <a:r>
              <a:rPr lang="ru-RU" altLang="ru-RU" sz="2800" dirty="0" err="1">
                <a:solidFill>
                  <a:schemeClr val="tx1"/>
                </a:solidFill>
                <a:latin typeface="Calibri" pitchFamily="32" charset="0"/>
              </a:rPr>
              <a:t>общеэстетическом</a:t>
            </a:r>
            <a:r>
              <a:rPr lang="ru-RU" altLang="ru-RU" sz="2800" dirty="0">
                <a:solidFill>
                  <a:schemeClr val="tx1"/>
                </a:solidFill>
                <a:latin typeface="Calibri" pitchFamily="32" charset="0"/>
              </a:rPr>
              <a:t>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>
                <a:solidFill>
                  <a:schemeClr val="tx1"/>
                </a:solidFill>
                <a:latin typeface="Calibri" pitchFamily="32" charset="0"/>
              </a:rPr>
              <a:t>Музыкальное: хоровое пение, хоровое сольфеджио, вокальный ансамбль, вокал, музыкальная литература, игра на инструментах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r>
              <a:rPr lang="ru-RU" altLang="ru-RU" sz="2800" dirty="0">
                <a:solidFill>
                  <a:schemeClr val="tx1"/>
                </a:solidFill>
                <a:latin typeface="Calibri" pitchFamily="32" charset="0"/>
              </a:rPr>
              <a:t>                   ( фортепиано)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 err="1">
                <a:solidFill>
                  <a:schemeClr val="tx1"/>
                </a:solidFill>
                <a:latin typeface="Calibri" pitchFamily="32" charset="0"/>
              </a:rPr>
              <a:t>Общеэстетическое</a:t>
            </a:r>
            <a:r>
              <a:rPr lang="ru-RU" altLang="ru-RU" sz="2800" dirty="0">
                <a:solidFill>
                  <a:schemeClr val="tx1"/>
                </a:solidFill>
                <a:latin typeface="Calibri" pitchFamily="32" charset="0"/>
              </a:rPr>
              <a:t>: изостудия, батик,  отечественная культура, театральная студия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>
                <a:solidFill>
                  <a:schemeClr val="tx1"/>
                </a:solidFill>
                <a:latin typeface="Calibri" pitchFamily="32" charset="0"/>
              </a:rPr>
              <a:t>Работают </a:t>
            </a:r>
            <a:r>
              <a:rPr lang="ru-RU" altLang="ru-RU" sz="2800" dirty="0" smtClean="0">
                <a:solidFill>
                  <a:schemeClr val="tx1"/>
                </a:solidFill>
                <a:latin typeface="Calibri" pitchFamily="32" charset="0"/>
              </a:rPr>
              <a:t>10 </a:t>
            </a:r>
            <a:r>
              <a:rPr lang="ru-RU" altLang="ru-RU" sz="2800" dirty="0">
                <a:solidFill>
                  <a:schemeClr val="tx1"/>
                </a:solidFill>
                <a:latin typeface="Calibri" pitchFamily="32" charset="0"/>
              </a:rPr>
              <a:t>педагогов дополнительного образования и концертмейстеров.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23528" y="244037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000" b="1" dirty="0" smtClean="0">
                <a:solidFill>
                  <a:srgbClr val="000000"/>
                </a:solidFill>
                <a:latin typeface="Calibri" pitchFamily="32" charset="0"/>
              </a:rPr>
              <a:t>Информационная справка о школе</a:t>
            </a:r>
            <a:endParaRPr lang="ru-RU" altLang="ru-RU" sz="4000" b="1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85361" y="1600199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000" b="1" dirty="0">
                <a:solidFill>
                  <a:srgbClr val="000000"/>
                </a:solidFill>
                <a:latin typeface="Calibri" pitchFamily="32" charset="0"/>
              </a:rPr>
              <a:t>Адрес</a:t>
            </a: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: 150003, </a:t>
            </a:r>
            <a:r>
              <a:rPr lang="ru-RU" altLang="ru-RU" sz="2000" dirty="0" err="1">
                <a:solidFill>
                  <a:srgbClr val="000000"/>
                </a:solidFill>
                <a:latin typeface="Calibri" pitchFamily="32" charset="0"/>
              </a:rPr>
              <a:t>г.Ярославль</a:t>
            </a: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, ул. Терешковой, д.20 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000" b="1" dirty="0">
                <a:solidFill>
                  <a:srgbClr val="000000"/>
                </a:solidFill>
                <a:latin typeface="Calibri" pitchFamily="32" charset="0"/>
              </a:rPr>
              <a:t>Год постройки  </a:t>
            </a: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- 1949.  Первоначальное название школы -  средняя общеобразовательная трудовая политехническая с производственным обучением. Первый выпуск 8 класса – 1953 год.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000" b="1" dirty="0" smtClean="0">
                <a:solidFill>
                  <a:srgbClr val="000000"/>
                </a:solidFill>
                <a:latin typeface="Calibri" pitchFamily="32" charset="0"/>
              </a:rPr>
              <a:t>Лицензия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2" charset="0"/>
              </a:rPr>
              <a:t> департамента образования Ярославской области от 09 декабря 2015 года (серия 76Л02№ 0000686, регистрационный № 431/15); </a:t>
            </a:r>
            <a:r>
              <a:rPr lang="ru-RU" sz="2000" dirty="0" smtClean="0"/>
              <a:t>6 </a:t>
            </a:r>
            <a:r>
              <a:rPr lang="ru-RU" sz="2000" dirty="0"/>
              <a:t>(регистрационный № 431/15)</a:t>
            </a:r>
            <a:r>
              <a:rPr lang="ru-RU" sz="2000" dirty="0" smtClean="0"/>
              <a:t>Ярославской </a:t>
            </a:r>
            <a:r>
              <a:rPr lang="ru-RU" sz="2000" dirty="0"/>
              <a:t>области от 09 </a:t>
            </a:r>
            <a:r>
              <a:rPr lang="ru-RU" altLang="ru-RU" sz="2000" b="1" dirty="0" smtClean="0">
                <a:solidFill>
                  <a:srgbClr val="000000"/>
                </a:solidFill>
                <a:latin typeface="Calibri" pitchFamily="32" charset="0"/>
              </a:rPr>
              <a:t>Свидетельство о государственной аккредитации 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2" charset="0"/>
              </a:rPr>
              <a:t>департамента образования  Ярославской области от 09.12.2015 года  (76 А 01 № 0000156, регистрационный № 78/15).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000" b="1" dirty="0" smtClean="0">
                <a:solidFill>
                  <a:srgbClr val="000000"/>
                </a:solidFill>
                <a:latin typeface="Calibri" pitchFamily="32" charset="0"/>
              </a:rPr>
              <a:t>Директор </a:t>
            </a:r>
            <a:r>
              <a:rPr lang="ru-RU" altLang="ru-RU" sz="2000" b="1" dirty="0">
                <a:solidFill>
                  <a:srgbClr val="000000"/>
                </a:solidFill>
                <a:latin typeface="Calibri" pitchFamily="32" charset="0"/>
              </a:rPr>
              <a:t>школы </a:t>
            </a: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– Луковикова Ирина Ивановна.</a:t>
            </a:r>
          </a:p>
          <a:p>
            <a:pPr>
              <a:spcBef>
                <a:spcPts val="500"/>
              </a:spcBef>
              <a:buClrTx/>
              <a:buFontTx/>
              <a:buNone/>
            </a:pPr>
            <a:r>
              <a:rPr lang="ru-RU" altLang="ru-RU" sz="2000" dirty="0">
                <a:solidFill>
                  <a:schemeClr val="tx1"/>
                </a:solidFill>
                <a:latin typeface="Calibri" pitchFamily="32" charset="0"/>
              </a:rPr>
              <a:t>     </a:t>
            </a:r>
            <a:r>
              <a:rPr lang="ru-RU" altLang="ru-RU" sz="2000" dirty="0" smtClean="0">
                <a:solidFill>
                  <a:schemeClr val="tx1"/>
                </a:solidFill>
                <a:latin typeface="Calibri" pitchFamily="32" charset="0"/>
              </a:rPr>
              <a:t>Педагогический </a:t>
            </a:r>
            <a:r>
              <a:rPr lang="ru-RU" altLang="ru-RU" sz="2000" dirty="0">
                <a:solidFill>
                  <a:schemeClr val="tx1"/>
                </a:solidFill>
                <a:latin typeface="Calibri" pitchFamily="32" charset="0"/>
              </a:rPr>
              <a:t>стаж – </a:t>
            </a:r>
            <a:r>
              <a:rPr lang="ru-RU" altLang="ru-RU" sz="2000" dirty="0" smtClean="0">
                <a:solidFill>
                  <a:schemeClr val="tx1"/>
                </a:solidFill>
                <a:latin typeface="Calibri" pitchFamily="32" charset="0"/>
              </a:rPr>
              <a:t>29 лет, </a:t>
            </a:r>
            <a:r>
              <a:rPr lang="ru-RU" altLang="ru-RU" sz="2000" dirty="0">
                <a:solidFill>
                  <a:schemeClr val="tx1"/>
                </a:solidFill>
                <a:latin typeface="Calibri" pitchFamily="32" charset="0"/>
              </a:rPr>
              <a:t>стаж  в руководящей должности – </a:t>
            </a:r>
            <a:r>
              <a:rPr lang="ru-RU" altLang="ru-RU" sz="2000" dirty="0" smtClean="0">
                <a:solidFill>
                  <a:schemeClr val="tx1"/>
                </a:solidFill>
                <a:latin typeface="Calibri" pitchFamily="32" charset="0"/>
              </a:rPr>
              <a:t>22 года, </a:t>
            </a:r>
            <a:r>
              <a:rPr lang="ru-RU" altLang="ru-RU" sz="2000" dirty="0">
                <a:solidFill>
                  <a:schemeClr val="tx1"/>
                </a:solidFill>
                <a:latin typeface="Calibri" pitchFamily="32" charset="0"/>
              </a:rPr>
              <a:t>стаж в данном учреждении  - </a:t>
            </a:r>
            <a:r>
              <a:rPr lang="ru-RU" altLang="ru-RU" sz="2000" dirty="0" smtClean="0">
                <a:solidFill>
                  <a:schemeClr val="tx1"/>
                </a:solidFill>
                <a:latin typeface="Calibri" pitchFamily="32" charset="0"/>
              </a:rPr>
              <a:t>12 </a:t>
            </a:r>
            <a:r>
              <a:rPr lang="ru-RU" altLang="ru-RU" sz="2000" dirty="0">
                <a:solidFill>
                  <a:schemeClr val="tx1"/>
                </a:solidFill>
                <a:latin typeface="Calibri" pitchFamily="32" charset="0"/>
              </a:rPr>
              <a:t>лет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 b="1" dirty="0">
                <a:solidFill>
                  <a:srgbClr val="000000"/>
                </a:solidFill>
                <a:latin typeface="Calibri" pitchFamily="32" charset="0"/>
              </a:rPr>
              <a:t>Мероприятия «Школы искусств»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1260475"/>
            <a:ext cx="8229600" cy="576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550"/>
              </a:spcBef>
              <a:buFont typeface="Arial" charset="0"/>
              <a:buChar char="•"/>
            </a:pPr>
            <a:r>
              <a:rPr lang="ru-RU" altLang="ru-RU" sz="2400" b="1" dirty="0">
                <a:solidFill>
                  <a:schemeClr val="tx1"/>
                </a:solidFill>
                <a:latin typeface="Calibri" pitchFamily="32" charset="0"/>
              </a:rPr>
              <a:t>Школьные</a:t>
            </a:r>
            <a:r>
              <a:rPr lang="ru-RU" altLang="ru-RU" sz="2400" dirty="0">
                <a:solidFill>
                  <a:schemeClr val="tx1"/>
                </a:solidFill>
                <a:latin typeface="Calibri" pitchFamily="32" charset="0"/>
              </a:rPr>
              <a:t>: Праздник знаний - 1сентября, День учителя, Посвящение в первоклассники Школьный конкурс талантов начальной школы, Новогодняя сказка, День святого Валентина, Весёлая Масленица,  Концертные номера к 8 марта, Ежегодный отчётный концерт «Школы искусств» для родителей, Выступления на празднике последнего </a:t>
            </a:r>
            <a:r>
              <a:rPr lang="ru-RU" altLang="ru-RU" sz="2400" dirty="0" smtClean="0">
                <a:solidFill>
                  <a:schemeClr val="tx1"/>
                </a:solidFill>
                <a:latin typeface="Calibri" pitchFamily="32" charset="0"/>
              </a:rPr>
              <a:t>звонка, вечер встречи с выпускниками, литературно-музыкальные встречи к значимым датам.</a:t>
            </a:r>
            <a:endParaRPr lang="ru-RU" altLang="ru-RU" sz="2400" dirty="0">
              <a:solidFill>
                <a:schemeClr val="tx1"/>
              </a:solidFill>
              <a:latin typeface="Calibri" pitchFamily="32" charset="0"/>
            </a:endParaRPr>
          </a:p>
          <a:p>
            <a:pPr>
              <a:spcBef>
                <a:spcPts val="550"/>
              </a:spcBef>
              <a:buFont typeface="Arial" charset="0"/>
              <a:buChar char="•"/>
            </a:pPr>
            <a:r>
              <a:rPr lang="ru-RU" altLang="ru-RU" sz="2400" b="1" dirty="0" smtClean="0">
                <a:solidFill>
                  <a:schemeClr val="tx1"/>
                </a:solidFill>
                <a:latin typeface="Calibri" pitchFamily="32" charset="0"/>
              </a:rPr>
              <a:t>Городские, областные:</a:t>
            </a:r>
            <a:r>
              <a:rPr lang="ru-RU" altLang="ru-RU" sz="2400" dirty="0" smtClean="0">
                <a:solidFill>
                  <a:schemeClr val="tx1"/>
                </a:solidFill>
                <a:latin typeface="Calibri" pitchFamily="32" charset="0"/>
              </a:rPr>
              <a:t>  </a:t>
            </a:r>
            <a:r>
              <a:rPr lang="ru-RU" altLang="ru-RU" sz="2400" dirty="0">
                <a:solidFill>
                  <a:schemeClr val="tx1"/>
                </a:solidFill>
                <a:latin typeface="Calibri" pitchFamily="32" charset="0"/>
              </a:rPr>
              <a:t>фестиваль </a:t>
            </a:r>
            <a:r>
              <a:rPr lang="ru-RU" altLang="ru-RU" sz="2400" dirty="0" smtClean="0">
                <a:solidFill>
                  <a:schemeClr val="tx1"/>
                </a:solidFill>
                <a:latin typeface="Calibri" pitchFamily="32" charset="0"/>
              </a:rPr>
              <a:t>хоровой музыки «Посвящение Эльвине», </a:t>
            </a:r>
            <a:r>
              <a:rPr lang="ru-RU" altLang="ru-RU" sz="2400" dirty="0">
                <a:solidFill>
                  <a:schemeClr val="tx1"/>
                </a:solidFill>
                <a:latin typeface="Calibri" pitchFamily="32" charset="0"/>
              </a:rPr>
              <a:t>фестиваль Патриотической песни, фестиваль детских хоровых коллективов «Русская зима»,  фестиваль вокалистов </a:t>
            </a:r>
            <a:r>
              <a:rPr lang="ru-RU" altLang="ru-RU" sz="2400" dirty="0" smtClean="0">
                <a:solidFill>
                  <a:schemeClr val="tx1"/>
                </a:solidFill>
                <a:latin typeface="Calibri" pitchFamily="32" charset="0"/>
              </a:rPr>
              <a:t>«М. АРТ», </a:t>
            </a:r>
            <a:r>
              <a:rPr lang="ru-RU" altLang="ru-RU" sz="2400" dirty="0">
                <a:solidFill>
                  <a:schemeClr val="tx1"/>
                </a:solidFill>
                <a:latin typeface="Calibri" pitchFamily="32" charset="0"/>
              </a:rPr>
              <a:t>«Мы вместе», «Поющая осень» (дипломанты</a:t>
            </a:r>
            <a:r>
              <a:rPr lang="ru-RU" altLang="ru-RU" sz="2400" dirty="0" smtClean="0">
                <a:solidFill>
                  <a:schemeClr val="tx1"/>
                </a:solidFill>
                <a:latin typeface="Calibri" pitchFamily="32" charset="0"/>
              </a:rPr>
              <a:t>).</a:t>
            </a:r>
            <a:endParaRPr lang="ru-RU" altLang="ru-RU" sz="2400" dirty="0">
              <a:solidFill>
                <a:schemeClr val="tx1"/>
              </a:solidFill>
              <a:latin typeface="Calibri" pitchFamily="32" charset="0"/>
            </a:endParaRPr>
          </a:p>
          <a:p>
            <a:pPr>
              <a:spcBef>
                <a:spcPts val="550"/>
              </a:spcBef>
              <a:buClrTx/>
              <a:buFontTx/>
              <a:buNone/>
            </a:pPr>
            <a:endParaRPr lang="ru-RU" altLang="ru-RU" sz="2200" dirty="0">
              <a:solidFill>
                <a:schemeClr val="tx1"/>
              </a:solidFill>
              <a:latin typeface="Calibri" pitchFamily="32" charset="0"/>
            </a:endParaRPr>
          </a:p>
          <a:p>
            <a:pPr>
              <a:spcBef>
                <a:spcPts val="550"/>
              </a:spcBef>
              <a:buClrTx/>
              <a:buFontTx/>
              <a:buNone/>
            </a:pPr>
            <a:endParaRPr lang="ru-RU" altLang="ru-RU" sz="2200" dirty="0">
              <a:solidFill>
                <a:schemeClr val="tx1"/>
              </a:solidFill>
              <a:latin typeface="Calibri" pitchFamily="32" charset="0"/>
            </a:endParaRPr>
          </a:p>
          <a:p>
            <a:pPr>
              <a:spcBef>
                <a:spcPts val="550"/>
              </a:spcBef>
              <a:buClrTx/>
              <a:buFontTx/>
              <a:buNone/>
            </a:pPr>
            <a:endParaRPr lang="ru-RU" altLang="ru-RU" sz="2200" dirty="0">
              <a:solidFill>
                <a:schemeClr val="tx1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395288" y="-26988"/>
            <a:ext cx="8229600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3200" b="1" dirty="0">
                <a:solidFill>
                  <a:srgbClr val="000000"/>
                </a:solidFill>
                <a:latin typeface="Calibri" pitchFamily="32" charset="0"/>
              </a:rPr>
              <a:t>Дополнительные образовательные услуги: кружки и секции</a:t>
            </a:r>
          </a:p>
        </p:txBody>
      </p:sp>
      <p:graphicFrame>
        <p:nvGraphicFramePr>
          <p:cNvPr id="1741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960917"/>
              </p:ext>
            </p:extLst>
          </p:nvPr>
        </p:nvGraphicFramePr>
        <p:xfrm>
          <a:off x="357188" y="1079500"/>
          <a:ext cx="8234362" cy="5419980"/>
        </p:xfrm>
        <a:graphic>
          <a:graphicData uri="http://schemas.openxmlformats.org/drawingml/2006/table">
            <a:tbl>
              <a:tblPr/>
              <a:tblGrid>
                <a:gridCol w="4119562"/>
                <a:gridCol w="4114800"/>
              </a:tblGrid>
              <a:tr h="37306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Название кружка, секции</a:t>
                      </a: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Мероприятия, конкурсы, выставки</a:t>
                      </a: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59531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Шахматный                                        31 чел.</a:t>
                      </a: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Шахматный турнир, районные и городские соревнования</a:t>
                      </a: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5881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За страницами школьного курса математики                                       30 чел.</a:t>
                      </a: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Подготовка учащихся 9 класса к итоговой аттестации</a:t>
                      </a: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080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Общая физическая подготовка, Спортмикс                                     50 чел</a:t>
                      </a: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Городские соревнования по волейболу, легкоатлетические эстафеты, марафон «Золотое кольцо»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461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Краеведение                                     30 чел.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Городская и областная конференции «Отечество», «Город в котором я живу», «Ярославль для молодых»</a:t>
                      </a: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461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Экология и мы                                   20 чел.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Гор. конкурс «Птичий дом», «Накормите птиц зимой», городская эколого-биологическая олимпиада</a:t>
                      </a: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5250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Занимательная грамматика          30 чел.              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Подготовка учащихся 9 класса к итоговой аттестации</a:t>
                      </a: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Рост занятости учащихся в объединениях ДО и внеурочной деятельности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24963"/>
              </p:ext>
            </p:extLst>
          </p:nvPr>
        </p:nvGraphicFramePr>
        <p:xfrm>
          <a:off x="539552" y="1988840"/>
          <a:ext cx="8220075" cy="4516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26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3200" b="1" dirty="0">
                <a:solidFill>
                  <a:srgbClr val="000000"/>
                </a:solidFill>
                <a:latin typeface="Calibri" pitchFamily="32" charset="0"/>
              </a:rPr>
              <a:t>Условия осуществления образовательного процесса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7200" y="1347788"/>
            <a:ext cx="8229600" cy="547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800"/>
              </a:spcBef>
              <a:buFont typeface="Arial" charset="0"/>
              <a:buChar char="•"/>
            </a:pPr>
            <a:r>
              <a:rPr lang="ru-RU" altLang="ru-RU" sz="3200" dirty="0">
                <a:solidFill>
                  <a:srgbClr val="000000"/>
                </a:solidFill>
                <a:latin typeface="Calibri" pitchFamily="32" charset="0"/>
              </a:rPr>
              <a:t>Режим работы: две смены с 8.30 до 14.10 и </a:t>
            </a:r>
            <a:r>
              <a:rPr lang="ru-RU" altLang="ru-RU" sz="3200" dirty="0" smtClean="0">
                <a:solidFill>
                  <a:srgbClr val="000000"/>
                </a:solidFill>
                <a:latin typeface="Calibri" pitchFamily="32" charset="0"/>
              </a:rPr>
              <a:t>14.25 </a:t>
            </a:r>
            <a:r>
              <a:rPr lang="ru-RU" altLang="ru-RU" sz="3200" dirty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ru-RU" altLang="ru-RU" sz="3200" dirty="0" smtClean="0">
                <a:solidFill>
                  <a:srgbClr val="000000"/>
                </a:solidFill>
                <a:latin typeface="Calibri" pitchFamily="32" charset="0"/>
              </a:rPr>
              <a:t>18.15</a:t>
            </a:r>
            <a:endParaRPr lang="ru-RU" altLang="ru-RU" sz="32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800"/>
              </a:spcBef>
              <a:buFont typeface="Arial" charset="0"/>
              <a:buChar char="•"/>
            </a:pPr>
            <a:r>
              <a:rPr lang="ru-RU" altLang="ru-RU" sz="3200" dirty="0">
                <a:solidFill>
                  <a:srgbClr val="000000"/>
                </a:solidFill>
                <a:latin typeface="Calibri" pitchFamily="32" charset="0"/>
              </a:rPr>
              <a:t>Продолжительность недели:                               в 1 классах – 5 дней, </a:t>
            </a:r>
            <a:r>
              <a:rPr lang="ru-RU" altLang="ru-RU" sz="3200" dirty="0" smtClean="0">
                <a:solidFill>
                  <a:srgbClr val="000000"/>
                </a:solidFill>
                <a:latin typeface="Calibri" pitchFamily="32" charset="0"/>
              </a:rPr>
              <a:t>5-11 </a:t>
            </a:r>
            <a:r>
              <a:rPr lang="ru-RU" altLang="ru-RU" sz="3200" dirty="0">
                <a:solidFill>
                  <a:srgbClr val="000000"/>
                </a:solidFill>
                <a:latin typeface="Calibri" pitchFamily="32" charset="0"/>
              </a:rPr>
              <a:t>– 6 дней.</a:t>
            </a:r>
          </a:p>
          <a:p>
            <a:pPr>
              <a:spcBef>
                <a:spcPts val="800"/>
              </a:spcBef>
              <a:buFont typeface="Arial" charset="0"/>
              <a:buChar char="•"/>
            </a:pPr>
            <a:r>
              <a:rPr lang="ru-RU" altLang="ru-RU" sz="3200" dirty="0">
                <a:solidFill>
                  <a:srgbClr val="000000"/>
                </a:solidFill>
                <a:latin typeface="Calibri" pitchFamily="32" charset="0"/>
              </a:rPr>
              <a:t>Продолжительность урока: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r>
              <a:rPr lang="ru-RU" altLang="ru-RU" sz="3200" dirty="0" smtClean="0">
                <a:solidFill>
                  <a:srgbClr val="000000"/>
                </a:solidFill>
                <a:latin typeface="Calibri" pitchFamily="32" charset="0"/>
              </a:rPr>
              <a:t>	Понедельник </a:t>
            </a:r>
            <a:r>
              <a:rPr lang="ru-RU" altLang="ru-RU" sz="3200" dirty="0">
                <a:solidFill>
                  <a:srgbClr val="000000"/>
                </a:solidFill>
                <a:latin typeface="Calibri" pitchFamily="32" charset="0"/>
              </a:rPr>
              <a:t>– пятница по 45 минут,                 суббота и вторая смена – 40 минут.</a:t>
            </a:r>
          </a:p>
          <a:p>
            <a:pPr>
              <a:spcBef>
                <a:spcPts val="800"/>
              </a:spcBef>
              <a:buFont typeface="Arial" charset="0"/>
              <a:buChar char="•"/>
            </a:pPr>
            <a:r>
              <a:rPr lang="ru-RU" altLang="ru-RU" sz="3200" dirty="0">
                <a:solidFill>
                  <a:schemeClr val="tx1"/>
                </a:solidFill>
                <a:latin typeface="Calibri" pitchFamily="32" charset="0"/>
              </a:rPr>
              <a:t>Группы продленного дня: </a:t>
            </a: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с </a:t>
            </a:r>
            <a:r>
              <a:rPr lang="ru-RU" altLang="ru-RU" sz="3200" dirty="0">
                <a:solidFill>
                  <a:schemeClr val="tx1"/>
                </a:solidFill>
                <a:latin typeface="Calibri" pitchFamily="32" charset="0"/>
              </a:rPr>
              <a:t>8.30 до </a:t>
            </a: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16.00</a:t>
            </a:r>
            <a:endParaRPr lang="ru-RU" altLang="ru-RU" sz="3200" dirty="0">
              <a:solidFill>
                <a:srgbClr val="FF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57200" y="-14288"/>
            <a:ext cx="8229600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3200" b="1" dirty="0">
                <a:solidFill>
                  <a:srgbClr val="000000"/>
                </a:solidFill>
                <a:latin typeface="Calibri" pitchFamily="32" charset="0"/>
              </a:rPr>
              <a:t>Мероприятия по сохранению и укреплению здоровья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1079500"/>
            <a:ext cx="8229600" cy="521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200" dirty="0">
                <a:solidFill>
                  <a:schemeClr val="tx1"/>
                </a:solidFill>
                <a:latin typeface="Calibri" pitchFamily="32" charset="0"/>
              </a:rPr>
              <a:t>Реализация школьной целевой программы «Здоровье – мой выбор»;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200" dirty="0">
                <a:solidFill>
                  <a:schemeClr val="tx1"/>
                </a:solidFill>
                <a:latin typeface="Calibri" pitchFamily="32" charset="0"/>
              </a:rPr>
              <a:t>Организация обучения в соответствии с </a:t>
            </a:r>
            <a:r>
              <a:rPr lang="ru-RU" altLang="ru-RU" sz="2200" dirty="0" err="1">
                <a:solidFill>
                  <a:schemeClr val="tx1"/>
                </a:solidFill>
                <a:latin typeface="Calibri" pitchFamily="32" charset="0"/>
              </a:rPr>
              <a:t>САНПиН</a:t>
            </a:r>
            <a:r>
              <a:rPr lang="ru-RU" altLang="ru-RU" sz="2200" dirty="0">
                <a:solidFill>
                  <a:schemeClr val="tx1"/>
                </a:solidFill>
                <a:latin typeface="Calibri" pitchFamily="32" charset="0"/>
              </a:rPr>
              <a:t>;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200" dirty="0">
                <a:solidFill>
                  <a:schemeClr val="tx1"/>
                </a:solidFill>
                <a:latin typeface="Calibri" pitchFamily="32" charset="0"/>
              </a:rPr>
              <a:t>Вакцинации учащихся и сотрудников;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200" dirty="0">
                <a:solidFill>
                  <a:schemeClr val="tx1"/>
                </a:solidFill>
                <a:latin typeface="Calibri" pitchFamily="32" charset="0"/>
              </a:rPr>
              <a:t>Стенды по здоровому образу жизни;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200" dirty="0">
                <a:solidFill>
                  <a:schemeClr val="tx1"/>
                </a:solidFill>
                <a:latin typeface="Calibri" pitchFamily="32" charset="0"/>
              </a:rPr>
              <a:t>Классные часы, радиопередачи;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200" dirty="0">
                <a:solidFill>
                  <a:schemeClr val="tx1"/>
                </a:solidFill>
                <a:latin typeface="Calibri" pitchFamily="32" charset="0"/>
              </a:rPr>
              <a:t>Медицинские осмотры;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200" dirty="0">
                <a:solidFill>
                  <a:schemeClr val="tx1"/>
                </a:solidFill>
                <a:latin typeface="Calibri" pitchFamily="32" charset="0"/>
              </a:rPr>
              <a:t>Уроки физкультуры и прогулки на свежем воздухе;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200" dirty="0">
                <a:solidFill>
                  <a:schemeClr val="tx1"/>
                </a:solidFill>
                <a:latin typeface="Calibri" pitchFamily="32" charset="0"/>
              </a:rPr>
              <a:t>Витаминизация чая;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200" dirty="0">
                <a:solidFill>
                  <a:schemeClr val="tx1"/>
                </a:solidFill>
                <a:latin typeface="Calibri" pitchFamily="32" charset="0"/>
              </a:rPr>
              <a:t>Работа Центра ПМСС;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200" dirty="0">
                <a:solidFill>
                  <a:schemeClr val="tx1"/>
                </a:solidFill>
                <a:latin typeface="Calibri" pitchFamily="32" charset="0"/>
              </a:rPr>
              <a:t>Отслеживание динамики заболеваемости учащихся хроническими заболеваниями;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200" dirty="0">
                <a:solidFill>
                  <a:schemeClr val="tx1"/>
                </a:solidFill>
                <a:latin typeface="Calibri" pitchFamily="32" charset="0"/>
              </a:rPr>
              <a:t>Контроль за учащимися </a:t>
            </a:r>
            <a:r>
              <a:rPr lang="ru-RU" altLang="ru-RU" sz="2200" dirty="0" err="1">
                <a:solidFill>
                  <a:schemeClr val="tx1"/>
                </a:solidFill>
                <a:latin typeface="Calibri" pitchFamily="32" charset="0"/>
              </a:rPr>
              <a:t>спецмедгрупп</a:t>
            </a:r>
            <a:r>
              <a:rPr lang="ru-RU" altLang="ru-RU" sz="2200" dirty="0">
                <a:solidFill>
                  <a:schemeClr val="tx1"/>
                </a:solidFill>
                <a:latin typeface="Calibri" pitchFamily="32" charset="0"/>
              </a:rPr>
              <a:t>.</a:t>
            </a:r>
          </a:p>
          <a:p>
            <a:pPr>
              <a:spcBef>
                <a:spcPts val="500"/>
              </a:spcBef>
              <a:buClrTx/>
              <a:buFontTx/>
              <a:buNone/>
            </a:pPr>
            <a:r>
              <a:rPr lang="ru-RU" altLang="ru-RU" sz="2200" dirty="0">
                <a:solidFill>
                  <a:schemeClr val="tx1"/>
                </a:solidFill>
                <a:latin typeface="Calibri" pitchFamily="32" charset="0"/>
              </a:rPr>
              <a:t> </a:t>
            </a:r>
          </a:p>
          <a:p>
            <a:pPr>
              <a:spcBef>
                <a:spcPts val="500"/>
              </a:spcBef>
              <a:buClrTx/>
              <a:buFontTx/>
              <a:buNone/>
            </a:pPr>
            <a:endParaRPr lang="ru-RU" altLang="ru-RU" sz="2200" dirty="0">
              <a:solidFill>
                <a:schemeClr val="tx1"/>
              </a:solidFill>
              <a:latin typeface="Calibri" pitchFamily="32" charset="0"/>
            </a:endParaRPr>
          </a:p>
          <a:p>
            <a:pPr>
              <a:spcBef>
                <a:spcPts val="500"/>
              </a:spcBef>
              <a:buClrTx/>
              <a:buFontTx/>
              <a:buNone/>
            </a:pPr>
            <a:endParaRPr lang="ru-RU" altLang="ru-RU" sz="2200" dirty="0">
              <a:solidFill>
                <a:schemeClr val="tx1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 dirty="0">
                <a:solidFill>
                  <a:srgbClr val="000000"/>
                </a:solidFill>
                <a:latin typeface="Calibri" pitchFamily="32" charset="0"/>
              </a:rPr>
              <a:t>Кадровые ресурсы школы</a:t>
            </a:r>
          </a:p>
        </p:txBody>
      </p:sp>
      <p:graphicFrame>
        <p:nvGraphicFramePr>
          <p:cNvPr id="2150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170884"/>
              </p:ext>
            </p:extLst>
          </p:nvPr>
        </p:nvGraphicFramePr>
        <p:xfrm>
          <a:off x="457200" y="1600200"/>
          <a:ext cx="8234363" cy="470852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4119563"/>
                <a:gridCol w="4114800"/>
              </a:tblGrid>
              <a:tr h="470852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Высшая категория – 8 (18%)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Первая категория – 25 (57%)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Молодых специалистов – 13  (29%)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Прошли курсовую подготовку                             в 2017-2018 году – 28 (39%) человек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marL="733425" indent="-276225" eaLnBrk="0" hangingPunct="0">
                        <a:spcBef>
                          <a:spcPts val="700"/>
                        </a:spcBef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742950" marR="0" lvl="1" indent="-28575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Wingdings" pitchFamily="2" charset="2"/>
                        <a:buChar char="q"/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 педагог – «Заслуженный учитель РФ»</a:t>
                      </a:r>
                    </a:p>
                    <a:p>
                      <a:pPr marL="742950" marR="0" lvl="1" indent="-28575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Wingdings" pitchFamily="2" charset="2"/>
                        <a:buChar char="q"/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 педагога – значок «Почетный работник общего образования РФ»</a:t>
                      </a:r>
                    </a:p>
                    <a:p>
                      <a:pPr marL="742950" marR="0" lvl="1" indent="-28575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Wingdings" pitchFamily="2" charset="2"/>
                        <a:buChar char="q"/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 педагога - значок  “Отличник народного просвещения”</a:t>
                      </a:r>
                    </a:p>
                    <a:p>
                      <a:pPr marL="742950" marR="0" lvl="1" indent="-28575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Wingdings" pitchFamily="2" charset="2"/>
                        <a:buChar char="q"/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 педагогов награждены Почетной грамотой МО и Н РФ</a:t>
                      </a:r>
                    </a:p>
                    <a:p>
                      <a:pPr marL="742950" marR="0" lvl="1" indent="-28575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Wingdings" pitchFamily="2" charset="2"/>
                        <a:buChar char="q"/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 имеют диплом победителя конкурса «Человек труда – сила, надежда и доблесть Ярославля»</a:t>
                      </a:r>
                    </a:p>
                    <a:p>
                      <a:pPr marL="742950" marR="0" lvl="1" indent="-28575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Wingdings" pitchFamily="2" charset="2"/>
                        <a:buChar char="q"/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 победитель конкурса «Педагогические надежды»</a:t>
                      </a:r>
                    </a:p>
                    <a:p>
                      <a:pPr marL="733425" marR="0" lvl="1" indent="-276225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395536" y="404664"/>
            <a:ext cx="8229600" cy="11890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3600" b="1" dirty="0">
                <a:solidFill>
                  <a:srgbClr val="000000"/>
                </a:solidFill>
                <a:latin typeface="Calibri" pitchFamily="32" charset="0"/>
              </a:rPr>
              <a:t>Финансовые ресурсы МОУ СОШ № 70 за период с </a:t>
            </a:r>
            <a:r>
              <a:rPr lang="ru-RU" altLang="ru-RU" sz="3600" b="1" dirty="0" smtClean="0">
                <a:solidFill>
                  <a:srgbClr val="000000"/>
                </a:solidFill>
                <a:latin typeface="Calibri" pitchFamily="32" charset="0"/>
              </a:rPr>
              <a:t>01.01.2017 </a:t>
            </a:r>
            <a:r>
              <a:rPr lang="ru-RU" altLang="ru-RU" sz="3600" b="1" dirty="0">
                <a:solidFill>
                  <a:srgbClr val="000000"/>
                </a:solidFill>
                <a:latin typeface="Calibri" pitchFamily="32" charset="0"/>
              </a:rPr>
              <a:t>по </a:t>
            </a:r>
            <a:r>
              <a:rPr lang="ru-RU" altLang="ru-RU" sz="3600" b="1" dirty="0" smtClean="0">
                <a:solidFill>
                  <a:srgbClr val="000000"/>
                </a:solidFill>
                <a:latin typeface="Calibri" pitchFamily="32" charset="0"/>
              </a:rPr>
              <a:t>31.12.2017г</a:t>
            </a:r>
            <a:endParaRPr lang="ru-RU" altLang="ru-RU" sz="3600" b="1" dirty="0">
              <a:solidFill>
                <a:srgbClr val="000000"/>
              </a:solidFill>
              <a:latin typeface="Calibri" pitchFamily="32" charset="0"/>
            </a:endParaRPr>
          </a:p>
        </p:txBody>
      </p:sp>
      <p:graphicFrame>
        <p:nvGraphicFramePr>
          <p:cNvPr id="2253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916033"/>
              </p:ext>
            </p:extLst>
          </p:nvPr>
        </p:nvGraphicFramePr>
        <p:xfrm>
          <a:off x="611560" y="2276872"/>
          <a:ext cx="8176146" cy="3373364"/>
        </p:xfrm>
        <a:graphic>
          <a:graphicData uri="http://schemas.openxmlformats.org/drawingml/2006/table">
            <a:tbl>
              <a:tblPr/>
              <a:tblGrid>
                <a:gridCol w="2723911"/>
                <a:gridCol w="2563595"/>
                <a:gridCol w="2888640"/>
              </a:tblGrid>
              <a:tr h="2150396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Средства областного бюджета</a:t>
                      </a:r>
                    </a:p>
                  </a:txBody>
                  <a:tcPr marL="68760" marR="68760" marT="444312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Средства городского бюджета</a:t>
                      </a:r>
                    </a:p>
                  </a:txBody>
                  <a:tcPr marL="68760" marR="68760" marT="444312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Другие доходы (благотворительные пожертвования)</a:t>
                      </a:r>
                    </a:p>
                  </a:txBody>
                  <a:tcPr marL="68760" marR="68760" marT="444312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12229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25298,5</a:t>
                      </a:r>
                      <a:endParaRPr lang="ru-RU" sz="36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4516,3</a:t>
                      </a:r>
                      <a:endParaRPr lang="ru-RU" sz="36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710,6</a:t>
                      </a:r>
                      <a:endParaRPr lang="ru-RU" sz="36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3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520879"/>
              </p:ext>
            </p:extLst>
          </p:nvPr>
        </p:nvGraphicFramePr>
        <p:xfrm>
          <a:off x="107950" y="188913"/>
          <a:ext cx="8897938" cy="6937831"/>
        </p:xfrm>
        <a:graphic>
          <a:graphicData uri="http://schemas.openxmlformats.org/drawingml/2006/table">
            <a:tbl>
              <a:tblPr/>
              <a:tblGrid>
                <a:gridCol w="4392613"/>
                <a:gridCol w="1298575"/>
                <a:gridCol w="1506537"/>
                <a:gridCol w="1700213"/>
              </a:tblGrid>
              <a:tr h="558800">
                <a:tc gridSpan="4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Предмет расходов</a:t>
                      </a:r>
                    </a:p>
                  </a:txBody>
                  <a:tcPr marL="43920" marR="43920" marT="317448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0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Предмет расходов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Из средств областного бюджета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Из средств городского бюджета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Другие доходы (благотворительные пожертвования)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Заработная плата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18211,9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1992,5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0,4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Начисления на з/плату (30,2%)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5343,3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462,0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0,2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Пособие до 3-х лет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3,0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0,6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Услуги связи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43,0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Оплата отопления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670,9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0,2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Оплата электроэнергии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435,3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Оплата водоснабжения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48,4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Услуги по содержанию имущества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276,4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45,0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Прочие услуги:  подписка, обслуживание бухгалтерских программ,  городской летний оздоровительный лагерь,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физическая охрана и др.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123,7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300,1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181,7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Прочие расходы (налоги: имущество, земля, экология, госпошлины)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306,3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Приобретение основных средств (учебные и наглядные пособия, мебель, учебники, компьютерная техника, стенды, фонтанчик питьевой и др.)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250,5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24,9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818738"/>
              </p:ext>
            </p:extLst>
          </p:nvPr>
        </p:nvGraphicFramePr>
        <p:xfrm>
          <a:off x="107504" y="620688"/>
          <a:ext cx="8897938" cy="4702985"/>
        </p:xfrm>
        <a:graphic>
          <a:graphicData uri="http://schemas.openxmlformats.org/drawingml/2006/table">
            <a:tbl>
              <a:tblPr/>
              <a:tblGrid>
                <a:gridCol w="4392613"/>
                <a:gridCol w="1298575"/>
                <a:gridCol w="1506537"/>
                <a:gridCol w="1700213"/>
              </a:tblGrid>
              <a:tr h="558800">
                <a:tc gridSpan="4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Предмет расходов</a:t>
                      </a:r>
                    </a:p>
                  </a:txBody>
                  <a:tcPr marL="43920" marR="43920" marT="317448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038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Предмет расходов</a:t>
                      </a:r>
                    </a:p>
                  </a:txBody>
                  <a:tcPr marL="66600" marR="66600" marT="147240" marB="66600" horzOverflow="overflow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Из средств областного бюджета</a:t>
                      </a:r>
                    </a:p>
                  </a:txBody>
                  <a:tcPr marL="66600" marR="66600" marT="147240" marB="66600" horzOverflow="overflow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Из средств городского бюджета</a:t>
                      </a:r>
                    </a:p>
                  </a:txBody>
                  <a:tcPr marL="66600" marR="66600" marT="147240" marB="66600" horzOverflow="overflow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Другие доходы (благотворительные пожертвования)</a:t>
                      </a:r>
                    </a:p>
                  </a:txBody>
                  <a:tcPr marL="66600" marR="66600" marT="147240" marB="66600" horzOverflow="overflow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Приобретение материальных запасов (строительные материалы, канцелярские и хозяйственные материалы, сантехника, питьевая вода)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338,2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2,7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53,5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Питание школьников (в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т.ч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. и бесплатное)</a:t>
                      </a: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1293,1</a:t>
                      </a: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24,4</a:t>
                      </a: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452,1</a:t>
                      </a: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Итого</a:t>
                      </a: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25606,7</a:t>
                      </a: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4519,6</a:t>
                      </a: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   758,0</a:t>
                      </a: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86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357188" y="171450"/>
            <a:ext cx="8229600" cy="1371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000" dirty="0">
                <a:solidFill>
                  <a:schemeClr val="tx1"/>
                </a:solidFill>
                <a:latin typeface="Calibri" pitchFamily="32" charset="0"/>
              </a:rPr>
              <a:t>Внебюджетные средства </a:t>
            </a:r>
            <a:r>
              <a:rPr lang="ru-RU" altLang="ru-RU" sz="4000" dirty="0" smtClean="0">
                <a:solidFill>
                  <a:schemeClr val="tx1"/>
                </a:solidFill>
                <a:latin typeface="Calibri" pitchFamily="32" charset="0"/>
              </a:rPr>
              <a:t>– </a:t>
            </a:r>
            <a:r>
              <a:rPr lang="ru-RU" altLang="ru-RU" sz="3600" dirty="0" smtClean="0">
                <a:solidFill>
                  <a:srgbClr val="FF0000"/>
                </a:solidFill>
              </a:rPr>
              <a:t> </a:t>
            </a:r>
            <a:r>
              <a:rPr lang="ru-RU" altLang="ru-RU" sz="3600" dirty="0" smtClean="0">
                <a:solidFill>
                  <a:schemeClr val="tx1"/>
                </a:solidFill>
              </a:rPr>
              <a:t>378 538 руб.</a:t>
            </a:r>
            <a:r>
              <a:rPr lang="ru-RU" altLang="ru-RU" sz="3600" dirty="0" smtClean="0">
                <a:solidFill>
                  <a:srgbClr val="FF0000"/>
                </a:solidFill>
              </a:rPr>
              <a:t> </a:t>
            </a:r>
            <a:r>
              <a:rPr lang="ru-RU" altLang="ru-RU" sz="4000" dirty="0" smtClean="0">
                <a:solidFill>
                  <a:schemeClr val="tx1"/>
                </a:solidFill>
                <a:latin typeface="Calibri" pitchFamily="32" charset="0"/>
              </a:rPr>
              <a:t>(с 01.09.2017 </a:t>
            </a:r>
            <a:r>
              <a:rPr lang="ru-RU" altLang="ru-RU" sz="4000" dirty="0">
                <a:solidFill>
                  <a:schemeClr val="tx1"/>
                </a:solidFill>
                <a:latin typeface="Calibri" pitchFamily="32" charset="0"/>
              </a:rPr>
              <a:t>по </a:t>
            </a:r>
            <a:r>
              <a:rPr lang="ru-RU" altLang="ru-RU" sz="4000" dirty="0" smtClean="0">
                <a:solidFill>
                  <a:schemeClr val="tx1"/>
                </a:solidFill>
                <a:latin typeface="Calibri" pitchFamily="32" charset="0"/>
              </a:rPr>
              <a:t>31.08.2018</a:t>
            </a:r>
            <a:r>
              <a:rPr lang="ru-RU" altLang="ru-RU" sz="4400" dirty="0" smtClean="0">
                <a:solidFill>
                  <a:schemeClr val="tx1"/>
                </a:solidFill>
                <a:latin typeface="Calibri" pitchFamily="32" charset="0"/>
              </a:rPr>
              <a:t>)</a:t>
            </a:r>
            <a:endParaRPr lang="ru-RU" altLang="ru-RU" sz="4400" dirty="0">
              <a:solidFill>
                <a:schemeClr val="tx1"/>
              </a:solidFill>
              <a:latin typeface="Calibri" pitchFamily="32" charset="0"/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67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700"/>
              </a:spcBef>
              <a:buClrTx/>
              <a:buFontTx/>
              <a:buNone/>
            </a:pPr>
            <a:r>
              <a:rPr lang="ru-RU" altLang="ru-RU" sz="2800" u="sng" dirty="0">
                <a:solidFill>
                  <a:schemeClr val="tx1"/>
                </a:solidFill>
                <a:latin typeface="Calibri" pitchFamily="32" charset="0"/>
              </a:rPr>
              <a:t>Основные средства (310 статья</a:t>
            </a:r>
            <a:r>
              <a:rPr lang="ru-RU" altLang="ru-RU" sz="2800" u="sng" dirty="0" smtClean="0">
                <a:solidFill>
                  <a:schemeClr val="tx1"/>
                </a:solidFill>
                <a:latin typeface="Calibri" pitchFamily="32" charset="0"/>
              </a:rPr>
              <a:t>):</a:t>
            </a:r>
            <a:endParaRPr lang="ru-RU" altLang="ru-RU" sz="2800" u="sng" dirty="0">
              <a:solidFill>
                <a:schemeClr val="tx1"/>
              </a:solidFill>
              <a:latin typeface="Calibri" pitchFamily="32" charset="0"/>
            </a:endParaRPr>
          </a:p>
          <a:p>
            <a:pPr>
              <a:spcBef>
                <a:spcPts val="700"/>
              </a:spcBef>
            </a:pPr>
            <a:r>
              <a:rPr lang="ru-RU" altLang="ru-RU" sz="2800" dirty="0">
                <a:solidFill>
                  <a:schemeClr val="tx1"/>
                </a:solidFill>
                <a:latin typeface="Calibri" pitchFamily="32" charset="0"/>
              </a:rPr>
              <a:t>•	</a:t>
            </a:r>
            <a:r>
              <a:rPr lang="ru-RU" altLang="ru-RU" sz="2800" dirty="0" smtClean="0">
                <a:solidFill>
                  <a:schemeClr val="tx1"/>
                </a:solidFill>
                <a:latin typeface="Calibri" pitchFamily="32" charset="0"/>
              </a:rPr>
              <a:t>Проектор– 20 000</a:t>
            </a:r>
            <a:endParaRPr lang="ru-RU" altLang="ru-RU" sz="2800" dirty="0">
              <a:solidFill>
                <a:schemeClr val="tx1"/>
              </a:solidFill>
              <a:latin typeface="Calibri" pitchFamily="32" charset="0"/>
            </a:endParaRPr>
          </a:p>
          <a:p>
            <a:pPr>
              <a:spcBef>
                <a:spcPts val="700"/>
              </a:spcBef>
            </a:pPr>
            <a:r>
              <a:rPr lang="ru-RU" altLang="ru-RU" sz="2800" dirty="0">
                <a:solidFill>
                  <a:schemeClr val="tx1"/>
                </a:solidFill>
                <a:latin typeface="Calibri" pitchFamily="32" charset="0"/>
              </a:rPr>
              <a:t>•	Учебники – </a:t>
            </a:r>
            <a:r>
              <a:rPr lang="ru-RU" altLang="ru-RU" sz="2800" dirty="0" smtClean="0">
                <a:solidFill>
                  <a:schemeClr val="tx1"/>
                </a:solidFill>
                <a:latin typeface="Calibri" pitchFamily="32" charset="0"/>
              </a:rPr>
              <a:t>4 884,00</a:t>
            </a:r>
            <a:endParaRPr lang="ru-RU" altLang="ru-RU" sz="2800" dirty="0">
              <a:solidFill>
                <a:schemeClr val="tx1"/>
              </a:solidFill>
              <a:latin typeface="Calibri" pitchFamily="32" charset="0"/>
            </a:endParaRPr>
          </a:p>
          <a:p>
            <a:pPr>
              <a:spcBef>
                <a:spcPts val="700"/>
              </a:spcBef>
              <a:buFont typeface="Arial" charset="0"/>
              <a:buChar char="•"/>
            </a:pPr>
            <a:endParaRPr lang="ru-RU" altLang="ru-RU" sz="2800" dirty="0">
              <a:solidFill>
                <a:schemeClr val="tx1"/>
              </a:solidFill>
              <a:latin typeface="Calibri" pitchFamily="32" charset="0"/>
            </a:endParaRPr>
          </a:p>
          <a:p>
            <a:pPr>
              <a:spcBef>
                <a:spcPts val="700"/>
              </a:spcBef>
              <a:buClrTx/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Calibri" pitchFamily="32" charset="0"/>
              </a:rPr>
              <a:t>Итого </a:t>
            </a:r>
            <a:r>
              <a:rPr lang="ru-RU" altLang="ru-RU" sz="2800" b="1" dirty="0">
                <a:solidFill>
                  <a:schemeClr val="tx1"/>
                </a:solidFill>
                <a:latin typeface="Calibri" pitchFamily="32" charset="0"/>
              </a:rPr>
              <a:t>по статье:  </a:t>
            </a:r>
            <a:r>
              <a:rPr lang="ru-RU" altLang="ru-RU" sz="2800" b="1" dirty="0" smtClean="0">
                <a:solidFill>
                  <a:schemeClr val="tx1"/>
                </a:solidFill>
                <a:latin typeface="Calibri" pitchFamily="32" charset="0"/>
              </a:rPr>
              <a:t>24 884 </a:t>
            </a:r>
            <a:r>
              <a:rPr lang="ru-RU" altLang="ru-RU" sz="2800" b="1" dirty="0" smtClean="0">
                <a:solidFill>
                  <a:schemeClr val="tx1"/>
                </a:solidFill>
                <a:latin typeface="Calibri" pitchFamily="32" charset="0"/>
              </a:rPr>
              <a:t>руб</a:t>
            </a:r>
            <a:r>
              <a:rPr lang="ru-RU" altLang="ru-RU" sz="2800" b="1" dirty="0">
                <a:solidFill>
                  <a:schemeClr val="tx1"/>
                </a:solidFill>
                <a:latin typeface="Calibri" pitchFamily="32" charset="0"/>
              </a:rPr>
              <a:t>.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r>
              <a:rPr lang="ru-RU" altLang="ru-RU" sz="2800" dirty="0">
                <a:solidFill>
                  <a:schemeClr val="tx1"/>
                </a:solidFill>
                <a:latin typeface="Calibri" pitchFamily="32" charset="0"/>
              </a:rPr>
              <a:t> 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endParaRPr lang="ru-RU" altLang="ru-RU" sz="2800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 b="1" dirty="0">
                <a:solidFill>
                  <a:srgbClr val="000000"/>
                </a:solidFill>
                <a:latin typeface="Calibri" pitchFamily="32" charset="0"/>
              </a:rPr>
              <a:t>Управление школой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4402138" cy="476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3375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ru-RU" altLang="ru-RU" sz="2800" b="1" dirty="0">
                <a:solidFill>
                  <a:srgbClr val="000000"/>
                </a:solidFill>
                <a:latin typeface="Calibri" pitchFamily="32" charset="0"/>
              </a:rPr>
              <a:t>Административный состав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Calibri" pitchFamily="32" charset="0"/>
              </a:rPr>
              <a:t>Игнатченко Г.В. – замдиректора по ВР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 err="1" smtClean="0">
                <a:solidFill>
                  <a:srgbClr val="000000"/>
                </a:solidFill>
                <a:latin typeface="Calibri" pitchFamily="32" charset="0"/>
              </a:rPr>
              <a:t>Дженишаева</a:t>
            </a:r>
            <a:r>
              <a:rPr lang="ru-RU" altLang="ru-RU" sz="2800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ru-RU" altLang="ru-RU" sz="2800" dirty="0">
                <a:solidFill>
                  <a:srgbClr val="000000"/>
                </a:solidFill>
                <a:latin typeface="Calibri" pitchFamily="32" charset="0"/>
              </a:rPr>
              <a:t>Т.В.– замдиректора по УВР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 smtClean="0">
                <a:solidFill>
                  <a:srgbClr val="000000"/>
                </a:solidFill>
                <a:latin typeface="Calibri" pitchFamily="32" charset="0"/>
              </a:rPr>
              <a:t>Преснухина  </a:t>
            </a:r>
            <a:r>
              <a:rPr lang="ru-RU" altLang="ru-RU" sz="2800" dirty="0">
                <a:solidFill>
                  <a:srgbClr val="000000"/>
                </a:solidFill>
                <a:latin typeface="Calibri" pitchFamily="32" charset="0"/>
              </a:rPr>
              <a:t>Н.А. - замдиректора по УВР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 smtClean="0">
                <a:solidFill>
                  <a:srgbClr val="000000"/>
                </a:solidFill>
                <a:latin typeface="Calibri" pitchFamily="32" charset="0"/>
              </a:rPr>
              <a:t>Мартынова М.П. </a:t>
            </a:r>
            <a:r>
              <a:rPr lang="ru-RU" altLang="ru-RU" sz="2800" dirty="0">
                <a:solidFill>
                  <a:srgbClr val="000000"/>
                </a:solidFill>
                <a:latin typeface="Calibri" pitchFamily="32" charset="0"/>
              </a:rPr>
              <a:t>- замдиректора по УВР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endParaRPr lang="ru-RU" altLang="ru-RU" sz="28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716016" y="1600199"/>
            <a:ext cx="424847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1905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ru-RU" altLang="ru-RU" sz="2800" b="1" dirty="0">
                <a:solidFill>
                  <a:srgbClr val="000000"/>
                </a:solidFill>
                <a:latin typeface="Calibri" pitchFamily="32" charset="0"/>
              </a:rPr>
              <a:t>Органы самоуправления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 smtClean="0">
                <a:solidFill>
                  <a:srgbClr val="000000"/>
                </a:solidFill>
                <a:latin typeface="Calibri" pitchFamily="32" charset="0"/>
              </a:rPr>
              <a:t>Общее собрание работников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endParaRPr lang="ru-RU" altLang="ru-RU" sz="28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 smtClean="0">
                <a:solidFill>
                  <a:srgbClr val="000000"/>
                </a:solidFill>
                <a:latin typeface="Calibri" pitchFamily="32" charset="0"/>
              </a:rPr>
              <a:t>Педагогический </a:t>
            </a:r>
            <a:r>
              <a:rPr lang="ru-RU" altLang="ru-RU" sz="2800" dirty="0">
                <a:solidFill>
                  <a:srgbClr val="000000"/>
                </a:solidFill>
                <a:latin typeface="Calibri" pitchFamily="32" charset="0"/>
              </a:rPr>
              <a:t>совет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endParaRPr lang="ru-RU" altLang="ru-RU" sz="28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 smtClean="0">
                <a:solidFill>
                  <a:srgbClr val="000000"/>
                </a:solidFill>
                <a:latin typeface="Calibri" pitchFamily="32" charset="0"/>
              </a:rPr>
              <a:t>Управляющий совет</a:t>
            </a:r>
            <a:endParaRPr lang="ru-RU" altLang="ru-RU" sz="28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endParaRPr lang="ru-RU" altLang="ru-RU" sz="2800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85788" y="692150"/>
            <a:ext cx="7848600" cy="412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 sz="2800" u="sng" dirty="0">
                <a:solidFill>
                  <a:schemeClr val="tx1"/>
                </a:solidFill>
              </a:rPr>
              <a:t>Материальные запасы (340 статья</a:t>
            </a:r>
            <a:r>
              <a:rPr lang="ru-RU" altLang="ru-RU" sz="2800" u="sng" dirty="0" smtClean="0">
                <a:solidFill>
                  <a:schemeClr val="tx1"/>
                </a:solidFill>
              </a:rPr>
              <a:t>):</a:t>
            </a:r>
          </a:p>
          <a:p>
            <a:pPr marL="457200" indent="-457200">
              <a:buClrTx/>
              <a:buFont typeface="Arial" pitchFamily="34" charset="0"/>
              <a:buChar char="•"/>
            </a:pPr>
            <a:endParaRPr lang="ru-RU" altLang="ru-RU" sz="2800" u="sng" dirty="0">
              <a:solidFill>
                <a:schemeClr val="tx1"/>
              </a:solidFill>
            </a:endParaRPr>
          </a:p>
          <a:p>
            <a:pPr marL="342900" indent="-342900">
              <a:buClrTx/>
              <a:buFont typeface="Arial" pitchFamily="34" charset="0"/>
              <a:buChar char="•"/>
            </a:pPr>
            <a:r>
              <a:rPr lang="ru-RU" altLang="ru-RU" sz="2200" dirty="0" smtClean="0">
                <a:solidFill>
                  <a:schemeClr val="tx1"/>
                </a:solidFill>
              </a:rPr>
              <a:t>Вода </a:t>
            </a:r>
            <a:r>
              <a:rPr lang="ru-RU" altLang="ru-RU" sz="2200" dirty="0">
                <a:solidFill>
                  <a:schemeClr val="tx1"/>
                </a:solidFill>
              </a:rPr>
              <a:t>питьевая в бутылках – </a:t>
            </a:r>
            <a:r>
              <a:rPr lang="ru-RU" altLang="ru-RU" sz="2200" dirty="0" smtClean="0">
                <a:solidFill>
                  <a:schemeClr val="tx1"/>
                </a:solidFill>
              </a:rPr>
              <a:t>19 000,00</a:t>
            </a:r>
            <a:endParaRPr lang="ru-RU" altLang="ru-RU" sz="2200" dirty="0">
              <a:solidFill>
                <a:schemeClr val="tx1"/>
              </a:solidFill>
            </a:endParaRPr>
          </a:p>
          <a:p>
            <a:pPr marL="342900" indent="-342900">
              <a:buClrTx/>
              <a:buFont typeface="Arial" pitchFamily="34" charset="0"/>
              <a:buChar char="•"/>
            </a:pPr>
            <a:r>
              <a:rPr lang="ru-RU" altLang="ru-RU" sz="2200" dirty="0" smtClean="0">
                <a:solidFill>
                  <a:schemeClr val="tx1"/>
                </a:solidFill>
              </a:rPr>
              <a:t>Ж</a:t>
            </a:r>
            <a:r>
              <a:rPr lang="ru-RU" altLang="ru-RU" sz="2200" dirty="0" smtClean="0">
                <a:solidFill>
                  <a:schemeClr val="tx1"/>
                </a:solidFill>
              </a:rPr>
              <a:t>есткий диск к видеонаблюдению – 6 280,00</a:t>
            </a:r>
            <a:endParaRPr lang="ru-RU" altLang="ru-RU" sz="2200" dirty="0">
              <a:solidFill>
                <a:schemeClr val="tx1"/>
              </a:solidFill>
            </a:endParaRPr>
          </a:p>
          <a:p>
            <a:pPr marL="342900" indent="-342900">
              <a:buClrTx/>
              <a:buFont typeface="Arial" pitchFamily="34" charset="0"/>
              <a:buChar char="•"/>
            </a:pPr>
            <a:r>
              <a:rPr lang="ru-RU" altLang="ru-RU" sz="2200" dirty="0" smtClean="0">
                <a:solidFill>
                  <a:schemeClr val="tx1"/>
                </a:solidFill>
              </a:rPr>
              <a:t>Краска </a:t>
            </a:r>
            <a:r>
              <a:rPr lang="ru-RU" altLang="ru-RU" sz="2200" dirty="0">
                <a:solidFill>
                  <a:schemeClr val="tx1"/>
                </a:solidFill>
              </a:rPr>
              <a:t>и другие строительные материалы – </a:t>
            </a:r>
            <a:r>
              <a:rPr lang="ru-RU" altLang="ru-RU" sz="2200" dirty="0" smtClean="0">
                <a:solidFill>
                  <a:schemeClr val="tx1"/>
                </a:solidFill>
              </a:rPr>
              <a:t>19 413,50</a:t>
            </a:r>
            <a:endParaRPr lang="ru-RU" altLang="ru-RU" sz="2200" dirty="0">
              <a:solidFill>
                <a:schemeClr val="tx1"/>
              </a:solidFill>
            </a:endParaRPr>
          </a:p>
          <a:p>
            <a:pPr marL="342900" indent="-342900">
              <a:buClrTx/>
              <a:buFont typeface="Arial" pitchFamily="34" charset="0"/>
              <a:buChar char="•"/>
            </a:pPr>
            <a:r>
              <a:rPr lang="ru-RU" altLang="ru-RU" sz="2200" dirty="0" smtClean="0">
                <a:solidFill>
                  <a:schemeClr val="tx1"/>
                </a:solidFill>
              </a:rPr>
              <a:t>Канцтовары- 2 970,00</a:t>
            </a:r>
          </a:p>
          <a:p>
            <a:pPr marL="342900" indent="-342900">
              <a:buClrTx/>
              <a:buFont typeface="Arial" pitchFamily="34" charset="0"/>
              <a:buChar char="•"/>
            </a:pPr>
            <a:r>
              <a:rPr lang="ru-RU" altLang="ru-RU" sz="2200" dirty="0" smtClean="0">
                <a:solidFill>
                  <a:schemeClr val="tx1"/>
                </a:solidFill>
              </a:rPr>
              <a:t>Картриджи к принтеру – 3 956,00</a:t>
            </a:r>
          </a:p>
          <a:p>
            <a:pPr marL="342900" indent="-342900">
              <a:buClrTx/>
              <a:buFont typeface="Arial" pitchFamily="34" charset="0"/>
              <a:buChar char="•"/>
            </a:pPr>
            <a:r>
              <a:rPr lang="ru-RU" altLang="ru-RU" sz="2200" dirty="0" smtClean="0">
                <a:solidFill>
                  <a:schemeClr val="tx1"/>
                </a:solidFill>
              </a:rPr>
              <a:t>Дверной доводчик – 1900,00</a:t>
            </a:r>
            <a:endParaRPr lang="ru-RU" altLang="ru-RU" sz="2200" dirty="0">
              <a:solidFill>
                <a:schemeClr val="tx1"/>
              </a:solidFill>
            </a:endParaRPr>
          </a:p>
          <a:p>
            <a:pPr marL="457200" indent="-457200">
              <a:buClrTx/>
              <a:buFont typeface="Wingdings" pitchFamily="2" charset="2"/>
              <a:buChar char="§"/>
            </a:pPr>
            <a:endParaRPr lang="ru-RU" altLang="ru-RU" sz="2800" b="1" dirty="0" smtClean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</a:rPr>
              <a:t>Итого </a:t>
            </a:r>
            <a:r>
              <a:rPr lang="ru-RU" altLang="ru-RU" sz="2800" b="1" dirty="0">
                <a:solidFill>
                  <a:schemeClr val="tx1"/>
                </a:solidFill>
              </a:rPr>
              <a:t>по статье: </a:t>
            </a:r>
            <a:r>
              <a:rPr lang="ru-RU" altLang="ru-RU" sz="2800" b="1" dirty="0" smtClean="0">
                <a:solidFill>
                  <a:schemeClr val="tx1"/>
                </a:solidFill>
              </a:rPr>
              <a:t>53 519,50</a:t>
            </a:r>
            <a:r>
              <a:rPr lang="ru-RU" altLang="ru-RU" sz="2800" b="1" dirty="0" smtClean="0">
                <a:solidFill>
                  <a:schemeClr val="tx1"/>
                </a:solidFill>
              </a:rPr>
              <a:t>  </a:t>
            </a:r>
            <a:r>
              <a:rPr lang="ru-RU" altLang="ru-RU" sz="2800" b="1" dirty="0" smtClean="0">
                <a:solidFill>
                  <a:schemeClr val="tx1"/>
                </a:solidFill>
              </a:rPr>
              <a:t>руб</a:t>
            </a:r>
            <a:r>
              <a:rPr lang="ru-RU" altLang="ru-RU" sz="2800" b="1" dirty="0">
                <a:solidFill>
                  <a:schemeClr val="tx1"/>
                </a:solidFill>
              </a:rPr>
              <a:t>.</a:t>
            </a:r>
          </a:p>
          <a:p>
            <a:pPr>
              <a:buClrTx/>
              <a:buFontTx/>
              <a:buNone/>
            </a:pPr>
            <a:r>
              <a:rPr lang="ru-RU" altLang="ru-RU" dirty="0">
                <a:solidFill>
                  <a:srgbClr val="FF0000"/>
                </a:solidFill>
              </a:rPr>
              <a:t>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83568" y="624738"/>
            <a:ext cx="7992888" cy="4526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 sz="2400" u="sng" dirty="0">
                <a:solidFill>
                  <a:schemeClr val="tx1"/>
                </a:solidFill>
              </a:rPr>
              <a:t>Услуги (225 </a:t>
            </a:r>
            <a:r>
              <a:rPr lang="ru-RU" altLang="ru-RU" sz="2400" u="sng" dirty="0" smtClean="0">
                <a:solidFill>
                  <a:schemeClr val="tx1"/>
                </a:solidFill>
              </a:rPr>
              <a:t>статья</a:t>
            </a:r>
            <a:r>
              <a:rPr lang="ru-RU" altLang="ru-RU" sz="2400" u="sng" dirty="0">
                <a:solidFill>
                  <a:schemeClr val="tx1"/>
                </a:solidFill>
              </a:rPr>
              <a:t>):</a:t>
            </a:r>
          </a:p>
          <a:p>
            <a:pPr>
              <a:buClr>
                <a:srgbClr val="FF0000"/>
              </a:buClr>
            </a:pPr>
            <a:endParaRPr lang="ru-RU" altLang="ru-RU" sz="2400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chemeClr val="tx1"/>
              </a:buClr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chemeClr val="tx1"/>
                </a:solidFill>
              </a:rPr>
              <a:t>Установка </a:t>
            </a:r>
            <a:r>
              <a:rPr lang="ru-RU" altLang="ru-RU" sz="2400" dirty="0" smtClean="0">
                <a:solidFill>
                  <a:schemeClr val="tx1"/>
                </a:solidFill>
              </a:rPr>
              <a:t>доводчика </a:t>
            </a:r>
            <a:r>
              <a:rPr lang="ru-RU" altLang="ru-RU" sz="2400" dirty="0">
                <a:solidFill>
                  <a:schemeClr val="tx1"/>
                </a:solidFill>
              </a:rPr>
              <a:t>-</a:t>
            </a:r>
            <a:r>
              <a:rPr lang="ru-RU" altLang="ru-RU" sz="2400" dirty="0" smtClean="0">
                <a:solidFill>
                  <a:schemeClr val="tx1"/>
                </a:solidFill>
              </a:rPr>
              <a:t>2 000,00</a:t>
            </a:r>
            <a:endParaRPr lang="ru-RU" altLang="ru-RU" sz="2400" dirty="0">
              <a:solidFill>
                <a:schemeClr val="tx1"/>
              </a:solidFill>
            </a:endParaRPr>
          </a:p>
          <a:p>
            <a:pPr marL="342900" indent="-342900">
              <a:buClr>
                <a:schemeClr val="tx1"/>
              </a:buClr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chemeClr val="tx1"/>
                </a:solidFill>
              </a:rPr>
              <a:t>Установка </a:t>
            </a:r>
            <a:r>
              <a:rPr lang="ru-RU" altLang="ru-RU" sz="2400" dirty="0" smtClean="0">
                <a:solidFill>
                  <a:schemeClr val="tx1"/>
                </a:solidFill>
              </a:rPr>
              <a:t>жесткого диска к видеонаблюдению–                   </a:t>
            </a:r>
            <a:r>
              <a:rPr lang="ru-RU" altLang="ru-RU" sz="2400" dirty="0" smtClean="0">
                <a:solidFill>
                  <a:schemeClr val="tx1"/>
                </a:solidFill>
              </a:rPr>
              <a:t>1 </a:t>
            </a:r>
            <a:r>
              <a:rPr lang="ru-RU" altLang="ru-RU" sz="2400" dirty="0" smtClean="0">
                <a:solidFill>
                  <a:schemeClr val="tx1"/>
                </a:solidFill>
              </a:rPr>
              <a:t>500,00</a:t>
            </a:r>
            <a:endParaRPr lang="ru-RU" altLang="ru-RU" sz="2400" dirty="0">
              <a:solidFill>
                <a:schemeClr val="tx1"/>
              </a:solidFill>
            </a:endParaRPr>
          </a:p>
          <a:p>
            <a:pPr marL="342900" indent="-342900">
              <a:buClr>
                <a:schemeClr val="tx1"/>
              </a:buClr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chemeClr val="tx1"/>
                </a:solidFill>
              </a:rPr>
              <a:t>Заправка </a:t>
            </a:r>
            <a:r>
              <a:rPr lang="ru-RU" altLang="ru-RU" sz="2400" dirty="0" smtClean="0">
                <a:solidFill>
                  <a:schemeClr val="tx1"/>
                </a:solidFill>
              </a:rPr>
              <a:t>  ремонт картриджей </a:t>
            </a:r>
            <a:r>
              <a:rPr lang="ru-RU" altLang="ru-RU" sz="2400" dirty="0">
                <a:solidFill>
                  <a:schemeClr val="tx1"/>
                </a:solidFill>
              </a:rPr>
              <a:t>– </a:t>
            </a:r>
            <a:r>
              <a:rPr lang="ru-RU" altLang="ru-RU" sz="2400" dirty="0" smtClean="0">
                <a:solidFill>
                  <a:schemeClr val="tx1"/>
                </a:solidFill>
              </a:rPr>
              <a:t>40 050,00</a:t>
            </a:r>
          </a:p>
          <a:p>
            <a:pPr marL="342900" indent="-342900">
              <a:buClr>
                <a:schemeClr val="tx1"/>
              </a:buClr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chemeClr val="tx1"/>
                </a:solidFill>
              </a:rPr>
              <a:t>Ремонт электромагнитного замка – 1 500,00</a:t>
            </a:r>
            <a:endParaRPr lang="ru-RU" altLang="ru-RU" sz="2400" dirty="0">
              <a:solidFill>
                <a:schemeClr val="tx1"/>
              </a:solidFill>
            </a:endParaRPr>
          </a:p>
          <a:p>
            <a:pPr>
              <a:buClr>
                <a:srgbClr val="FF0000"/>
              </a:buClr>
            </a:pPr>
            <a:endParaRPr lang="ru-RU" altLang="ru-RU" sz="2400" dirty="0">
              <a:solidFill>
                <a:schemeClr val="tx1"/>
              </a:solidFill>
            </a:endParaRPr>
          </a:p>
          <a:p>
            <a:pPr>
              <a:buClr>
                <a:srgbClr val="FF0000"/>
              </a:buClr>
            </a:pPr>
            <a:endParaRPr lang="ru-RU" altLang="ru-RU" sz="2400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r>
              <a:rPr lang="ru-RU" altLang="ru-RU" sz="2400" b="1" dirty="0">
                <a:solidFill>
                  <a:schemeClr val="tx1"/>
                </a:solidFill>
              </a:rPr>
              <a:t>Итого по статье: </a:t>
            </a:r>
            <a:r>
              <a:rPr lang="ru-RU" altLang="ru-RU" sz="2400" b="1" dirty="0" smtClean="0">
                <a:solidFill>
                  <a:schemeClr val="tx1"/>
                </a:solidFill>
              </a:rPr>
              <a:t>45 050,00 </a:t>
            </a:r>
            <a:r>
              <a:rPr lang="ru-RU" altLang="ru-RU" sz="2400" b="1" dirty="0" smtClean="0">
                <a:solidFill>
                  <a:schemeClr val="tx1"/>
                </a:solidFill>
              </a:rPr>
              <a:t>руб</a:t>
            </a:r>
            <a:r>
              <a:rPr lang="ru-RU" altLang="ru-RU" sz="2400" b="1" dirty="0">
                <a:solidFill>
                  <a:schemeClr val="tx1"/>
                </a:solidFill>
              </a:rPr>
              <a:t>. </a:t>
            </a:r>
            <a:endParaRPr lang="ru-RU" altLang="ru-RU" sz="2400" b="1" dirty="0" smtClean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endParaRPr lang="ru-RU" altLang="ru-RU" sz="2400" b="1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endParaRPr lang="ru-RU" alt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0075" cy="5688632"/>
          </a:xfrm>
        </p:spPr>
        <p:txBody>
          <a:bodyPr/>
          <a:lstStyle/>
          <a:p>
            <a:pPr lvl="0" algn="l" eaLnBrk="1" hangingPunct="1"/>
            <a:r>
              <a:rPr lang="ru-RU" altLang="ru-RU" sz="2400" u="sng" kern="1200" dirty="0" smtClean="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</a:rPr>
              <a:t>Услуги (226 статья</a:t>
            </a:r>
            <a:r>
              <a:rPr lang="ru-RU" altLang="ru-RU" sz="2400" u="sng" kern="1200" dirty="0" smtClean="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</a:rPr>
              <a:t>):</a:t>
            </a:r>
            <a:br>
              <a:rPr lang="ru-RU" altLang="ru-RU" sz="2400" u="sng" kern="1200" dirty="0" smtClean="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</a:rPr>
            </a:br>
            <a:r>
              <a:rPr lang="ru-RU" altLang="ru-RU" sz="2400" u="sng" kern="1200" dirty="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</a:rPr>
              <a:t/>
            </a:r>
            <a:br>
              <a:rPr lang="ru-RU" altLang="ru-RU" sz="2400" u="sng" kern="1200" dirty="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</a:rPr>
            </a:br>
            <a:r>
              <a:rPr lang="ru-RU" altLang="ru-RU" sz="2400" kern="1200" dirty="0" smtClean="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</a:rPr>
              <a:t>-</a:t>
            </a:r>
            <a:r>
              <a:rPr lang="ru-RU" altLang="ru-RU" sz="2400" kern="1200" dirty="0" smtClean="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  <a:sym typeface="Symbol"/>
              </a:rPr>
              <a:t>Оценка </a:t>
            </a:r>
            <a:r>
              <a:rPr lang="ru-RU" altLang="ru-RU" sz="2400" kern="1200" dirty="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  <a:sym typeface="Symbol"/>
              </a:rPr>
              <a:t>нежилого помещения – 4000,00</a:t>
            </a:r>
            <a:br>
              <a:rPr lang="ru-RU" altLang="ru-RU" sz="2400" kern="1200" dirty="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  <a:sym typeface="Symbol"/>
              </a:rPr>
            </a:br>
            <a:r>
              <a:rPr lang="ru-RU" altLang="ru-RU" sz="2400" kern="1200" dirty="0" smtClean="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  <a:sym typeface="Symbol"/>
              </a:rPr>
              <a:t>-Услуги </a:t>
            </a:r>
            <a:r>
              <a:rPr lang="ru-RU" altLang="ru-RU" sz="2400" kern="1200" dirty="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  <a:sym typeface="Symbol"/>
              </a:rPr>
              <a:t>охраны – </a:t>
            </a:r>
            <a:r>
              <a:rPr lang="ru-RU" altLang="ru-RU" sz="2400" kern="1200" dirty="0" smtClean="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  <a:sym typeface="Symbol"/>
              </a:rPr>
              <a:t>177 175,00</a:t>
            </a:r>
            <a:r>
              <a:rPr lang="ru-RU" altLang="ru-RU" sz="2400" kern="1200" dirty="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  <a:sym typeface="Symbol"/>
              </a:rPr>
              <a:t/>
            </a:r>
            <a:br>
              <a:rPr lang="ru-RU" altLang="ru-RU" sz="2400" kern="1200" dirty="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  <a:sym typeface="Symbol"/>
              </a:rPr>
            </a:br>
            <a:r>
              <a:rPr lang="ru-RU" altLang="ru-RU" sz="2400" kern="1200" dirty="0" smtClean="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  <a:sym typeface="Symbol"/>
              </a:rPr>
              <a:t>-Вызов по сигналу тревоги – 503,51</a:t>
            </a:r>
            <a:r>
              <a:rPr lang="ru-RU" altLang="ru-RU" sz="2400" b="1" kern="1200" dirty="0" smtClean="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</a:rPr>
              <a:t/>
            </a:r>
            <a:br>
              <a:rPr lang="ru-RU" altLang="ru-RU" sz="2400" b="1" kern="1200" dirty="0" smtClean="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</a:rPr>
            </a:br>
            <a:r>
              <a:rPr lang="ru-RU" altLang="ru-RU" sz="2400" b="1" kern="1200" dirty="0" smtClean="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</a:rPr>
              <a:t>Итого по статье: </a:t>
            </a:r>
            <a:r>
              <a:rPr lang="ru-RU" altLang="ru-RU" sz="2400" b="1" kern="1200" dirty="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</a:rPr>
              <a:t>100144,00 руб</a:t>
            </a:r>
            <a:r>
              <a:rPr lang="ru-RU" altLang="ru-RU" sz="2400" b="1" kern="1200" dirty="0" smtClean="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</a:rPr>
              <a:t>.</a:t>
            </a:r>
            <a:br>
              <a:rPr lang="ru-RU" altLang="ru-RU" sz="2400" b="1" kern="1200" dirty="0" smtClean="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</a:rPr>
            </a:br>
            <a:r>
              <a:rPr lang="ru-RU" altLang="ru-RU" sz="2400" b="1" kern="1200" dirty="0">
                <a:solidFill>
                  <a:srgbClr val="FF0000"/>
                </a:solidFill>
                <a:latin typeface="Arial" charset="0"/>
                <a:ea typeface="Microsoft YaHei" charset="-122"/>
                <a:cs typeface="+mn-cs"/>
              </a:rPr>
              <a:t/>
            </a:r>
            <a:br>
              <a:rPr lang="ru-RU" altLang="ru-RU" sz="2400" b="1" kern="1200" dirty="0">
                <a:solidFill>
                  <a:srgbClr val="FF0000"/>
                </a:solidFill>
                <a:latin typeface="Arial" charset="0"/>
                <a:ea typeface="Microsoft YaHei" charset="-122"/>
                <a:cs typeface="+mn-cs"/>
              </a:rPr>
            </a:br>
            <a:r>
              <a:rPr lang="ru-RU" altLang="ru-RU" sz="2400" b="1" kern="1200" dirty="0">
                <a:solidFill>
                  <a:srgbClr val="FF0000"/>
                </a:solidFill>
                <a:latin typeface="Arial" charset="0"/>
                <a:ea typeface="Microsoft YaHei" charset="-122"/>
                <a:cs typeface="+mn-cs"/>
              </a:rPr>
              <a:t> </a:t>
            </a:r>
            <a:r>
              <a:rPr lang="ru-RU" altLang="ru-RU" sz="2400" b="1" kern="1200" dirty="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</a:rPr>
              <a:t>ВСЕГО: </a:t>
            </a:r>
            <a:r>
              <a:rPr lang="ru-RU" altLang="ru-RU" sz="2400" b="1" kern="1200" dirty="0" smtClean="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</a:rPr>
              <a:t>305 132,01 </a:t>
            </a:r>
            <a:r>
              <a:rPr lang="ru-RU" altLang="ru-RU" sz="2400" b="1" kern="1200" dirty="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</a:rPr>
              <a:t>руб.</a:t>
            </a:r>
            <a:br>
              <a:rPr lang="ru-RU" altLang="ru-RU" sz="2400" b="1" kern="1200" dirty="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63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179512" y="128588"/>
            <a:ext cx="8505701" cy="8521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 dirty="0">
                <a:solidFill>
                  <a:schemeClr val="tx1"/>
                </a:solidFill>
                <a:latin typeface="Calibri" pitchFamily="32" charset="0"/>
              </a:rPr>
              <a:t>Задачи на 2019  </a:t>
            </a:r>
            <a:r>
              <a:rPr lang="ru-RU" altLang="ru-RU" sz="4400" dirty="0" smtClean="0">
                <a:solidFill>
                  <a:schemeClr val="tx1"/>
                </a:solidFill>
                <a:latin typeface="Calibri" pitchFamily="32" charset="0"/>
              </a:rPr>
              <a:t>год:</a:t>
            </a:r>
            <a:endParaRPr lang="ru-RU" altLang="ru-RU" sz="4400" dirty="0">
              <a:solidFill>
                <a:schemeClr val="tx1"/>
              </a:solidFill>
              <a:latin typeface="Calibri" pitchFamily="32" charset="0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57200" y="1700808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496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lvl="0"/>
            <a:r>
              <a:rPr lang="ru-RU" sz="2400" dirty="0" smtClean="0">
                <a:solidFill>
                  <a:schemeClr val="tx1"/>
                </a:solidFill>
              </a:rPr>
              <a:t>1.Утвердить </a:t>
            </a:r>
            <a:r>
              <a:rPr lang="ru-RU" sz="2400" dirty="0">
                <a:solidFill>
                  <a:schemeClr val="tx1"/>
                </a:solidFill>
              </a:rPr>
              <a:t>список работников, проходящих в 2018-2019 </a:t>
            </a:r>
            <a:r>
              <a:rPr lang="ru-RU" sz="2400" dirty="0" err="1" smtClean="0">
                <a:solidFill>
                  <a:schemeClr val="tx1"/>
                </a:solidFill>
              </a:rPr>
              <a:t>учебно</a:t>
            </a:r>
            <a:r>
              <a:rPr lang="ru-RU" sz="2400" dirty="0" err="1">
                <a:solidFill>
                  <a:schemeClr val="tx1"/>
                </a:solidFill>
              </a:rPr>
              <a:t>Утвердить</a:t>
            </a:r>
            <a:r>
              <a:rPr lang="ru-RU" sz="2400" dirty="0">
                <a:solidFill>
                  <a:schemeClr val="tx1"/>
                </a:solidFill>
              </a:rPr>
              <a:t> список работников, проходящих в 2018-2019 учебном году аттестацию.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2.Утвердить </a:t>
            </a:r>
            <a:r>
              <a:rPr lang="ru-RU" sz="2400" dirty="0">
                <a:solidFill>
                  <a:schemeClr val="tx1"/>
                </a:solidFill>
              </a:rPr>
              <a:t>план мероприятий по подготовке и проведению государственной итоговой аттестации в 2019 году.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3.Согласовать </a:t>
            </a:r>
            <a:r>
              <a:rPr lang="ru-RU" sz="2400" dirty="0">
                <a:solidFill>
                  <a:schemeClr val="tx1"/>
                </a:solidFill>
              </a:rPr>
              <a:t>календарный учебный график на 2018-2019 учебный год.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4.Направить </a:t>
            </a:r>
            <a:r>
              <a:rPr lang="ru-RU" sz="2400" dirty="0">
                <a:solidFill>
                  <a:schemeClr val="tx1"/>
                </a:solidFill>
              </a:rPr>
              <a:t>все усилия педагогического коллектива на повышение качества знаний.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5.Продолжить </a:t>
            </a:r>
            <a:r>
              <a:rPr lang="ru-RU" sz="2400" dirty="0">
                <a:solidFill>
                  <a:schemeClr val="tx1"/>
                </a:solidFill>
              </a:rPr>
              <a:t>работу школы в инновационном режиме.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м </a:t>
            </a:r>
            <a:r>
              <a:rPr lang="ru-RU" sz="2400" dirty="0">
                <a:solidFill>
                  <a:schemeClr val="tx1"/>
                </a:solidFill>
              </a:rPr>
              <a:t>году аттестацию.</a:t>
            </a:r>
          </a:p>
          <a:p>
            <a:pPr lvl="0"/>
            <a:r>
              <a:rPr lang="ru-RU" sz="2400" dirty="0"/>
              <a:t>Утвердить план мероприятий по подготовке и проведению государственной итоговой аттестации в 2019 году.</a:t>
            </a:r>
          </a:p>
          <a:p>
            <a:pPr lvl="0"/>
            <a:r>
              <a:rPr lang="ru-RU" sz="2400" dirty="0"/>
              <a:t>Согласовать календарный учебный график на 2018-2019 учебный год.</a:t>
            </a:r>
          </a:p>
          <a:p>
            <a:pPr lvl="0"/>
            <a:r>
              <a:rPr lang="ru-RU" sz="2400" dirty="0"/>
              <a:t>Направить все усилия педагогического коллектива на повышение качества знаний.</a:t>
            </a:r>
          </a:p>
          <a:p>
            <a:pPr lvl="0"/>
            <a:r>
              <a:rPr lang="ru-RU" sz="2400" dirty="0"/>
              <a:t>Продолжить работу школы в инновационном режиме.</a:t>
            </a:r>
          </a:p>
          <a:p>
            <a:pPr>
              <a:tabLst>
                <a:tab pos="3556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dirty="0" smtClean="0">
                <a:solidFill>
                  <a:schemeClr val="tx1"/>
                </a:solidFill>
              </a:rPr>
              <a:t>6</a:t>
            </a:r>
            <a:r>
              <a:rPr lang="ru-RU" sz="2400" dirty="0">
                <a:solidFill>
                  <a:schemeClr val="tx1"/>
                </a:solidFill>
              </a:rPr>
              <a:t>.	Развивать систему общественного управления.</a:t>
            </a:r>
          </a:p>
          <a:p>
            <a:pPr>
              <a:tabLst>
                <a:tab pos="3556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dirty="0">
                <a:solidFill>
                  <a:schemeClr val="tx1"/>
                </a:solidFill>
              </a:rPr>
              <a:t>7.	Перейти на обучение в одну смену до 2020 года.</a:t>
            </a:r>
          </a:p>
          <a:p>
            <a:endParaRPr lang="ru-RU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27641"/>
            <a:ext cx="82089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>
                <a:solidFill>
                  <a:schemeClr val="tx1"/>
                </a:solidFill>
              </a:rPr>
              <a:t>6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r>
              <a:rPr lang="ru-RU" sz="2400" dirty="0">
                <a:solidFill>
                  <a:schemeClr val="tx1"/>
                </a:solidFill>
              </a:rPr>
              <a:t>	</a:t>
            </a:r>
            <a:r>
              <a:rPr lang="ru-RU" sz="2400" dirty="0">
                <a:solidFill>
                  <a:schemeClr val="tx1"/>
                </a:solidFill>
              </a:rPr>
              <a:t>Продолжить собрание банка данных по всем категориям нуждающихся в социальной защите, оказывать им всевозможную помощь и поддержку.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7.Принять </a:t>
            </a:r>
            <a:r>
              <a:rPr lang="ru-RU" sz="2400" dirty="0">
                <a:solidFill>
                  <a:schemeClr val="tx1"/>
                </a:solidFill>
              </a:rPr>
              <a:t>соответствующие нормативно-правовые акты школы для обеспечения деятельности школы и в соответствии с изменением в законодательстве и переходом на ФГОС </a:t>
            </a:r>
            <a:r>
              <a:rPr lang="ru-RU" sz="2400" dirty="0" smtClean="0">
                <a:solidFill>
                  <a:schemeClr val="tx1"/>
                </a:solidFill>
              </a:rPr>
              <a:t>НОО, ФГОС ООО </a:t>
            </a:r>
            <a:r>
              <a:rPr lang="ru-RU" sz="2400" dirty="0">
                <a:solidFill>
                  <a:schemeClr val="tx1"/>
                </a:solidFill>
              </a:rPr>
              <a:t>и ФГОС СОО.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8.Утвердить </a:t>
            </a:r>
            <a:r>
              <a:rPr lang="ru-RU" sz="2400" dirty="0">
                <a:solidFill>
                  <a:schemeClr val="tx1"/>
                </a:solidFill>
              </a:rPr>
              <a:t>образовательную программу школы (учебный план, программы внеурочной деятельности, рабочие программы по предметам, список учебников</a:t>
            </a:r>
            <a:r>
              <a:rPr lang="ru-RU" sz="2400" dirty="0"/>
              <a:t>)</a:t>
            </a:r>
          </a:p>
        </p:txBody>
      </p: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395536" y="319796"/>
            <a:ext cx="8505701" cy="8521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 dirty="0">
                <a:solidFill>
                  <a:schemeClr val="tx1"/>
                </a:solidFill>
                <a:latin typeface="Calibri" pitchFamily="32" charset="0"/>
              </a:rPr>
              <a:t>Задачи на 2019  </a:t>
            </a:r>
            <a:r>
              <a:rPr lang="ru-RU" altLang="ru-RU" sz="4400" dirty="0" smtClean="0">
                <a:solidFill>
                  <a:schemeClr val="tx1"/>
                </a:solidFill>
                <a:latin typeface="Calibri" pitchFamily="32" charset="0"/>
              </a:rPr>
              <a:t>год:</a:t>
            </a:r>
            <a:endParaRPr lang="ru-RU" altLang="ru-RU" sz="4400" dirty="0">
              <a:solidFill>
                <a:schemeClr val="tx1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58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8013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496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lvl="0"/>
            <a:r>
              <a:rPr lang="ru-RU" sz="2800" dirty="0" smtClean="0">
                <a:solidFill>
                  <a:schemeClr val="tx1"/>
                </a:solidFill>
              </a:rPr>
              <a:t>9.План </a:t>
            </a:r>
            <a:r>
              <a:rPr lang="ru-RU" sz="2800" dirty="0">
                <a:solidFill>
                  <a:schemeClr val="tx1"/>
                </a:solidFill>
              </a:rPr>
              <a:t>повышения квалификации педагогических работников на 2018-2019 учебный год. </a:t>
            </a:r>
          </a:p>
          <a:p>
            <a:pPr lvl="0"/>
            <a:r>
              <a:rPr lang="ru-RU" sz="2800" dirty="0" smtClean="0">
                <a:solidFill>
                  <a:schemeClr val="tx1"/>
                </a:solidFill>
              </a:rPr>
              <a:t>10.Принять </a:t>
            </a:r>
            <a:r>
              <a:rPr lang="ru-RU" sz="2800" dirty="0">
                <a:solidFill>
                  <a:schemeClr val="tx1"/>
                </a:solidFill>
              </a:rPr>
              <a:t>к сведению отчет по всем школьным подразделениям, утвердить план работы на 2018-2019 учебный год.</a:t>
            </a:r>
          </a:p>
          <a:p>
            <a:pPr lvl="0"/>
            <a:r>
              <a:rPr lang="ru-RU" sz="2800" dirty="0" smtClean="0">
                <a:solidFill>
                  <a:schemeClr val="tx1"/>
                </a:solidFill>
              </a:rPr>
              <a:t>11.Включить </a:t>
            </a:r>
            <a:r>
              <a:rPr lang="ru-RU" sz="2800" dirty="0">
                <a:solidFill>
                  <a:schemeClr val="tx1"/>
                </a:solidFill>
              </a:rPr>
              <a:t>в план </a:t>
            </a:r>
            <a:r>
              <a:rPr lang="ru-RU" sz="2800" dirty="0" err="1">
                <a:solidFill>
                  <a:schemeClr val="tx1"/>
                </a:solidFill>
              </a:rPr>
              <a:t>внутришкольного</a:t>
            </a:r>
            <a:r>
              <a:rPr lang="ru-RU" sz="2800" dirty="0">
                <a:solidFill>
                  <a:schemeClr val="tx1"/>
                </a:solidFill>
              </a:rPr>
              <a:t> контроля отслеживание системы работы классного руководителя и учителя предметника по формированию УУД, по формированию умения планировать деятельность и </a:t>
            </a:r>
            <a:r>
              <a:rPr lang="ru-RU" sz="2800" dirty="0"/>
              <a:t>достигать конкретных результатов;</a:t>
            </a:r>
          </a:p>
          <a:p>
            <a:r>
              <a:rPr lang="ru-RU" sz="2800" dirty="0"/>
              <a:t> 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endParaRPr lang="ru-RU" altLang="ru-RU" sz="2800" dirty="0">
              <a:solidFill>
                <a:srgbClr val="FF0000"/>
              </a:solidFill>
              <a:latin typeface="Calibri" pitchFamily="32" charset="0"/>
            </a:endParaRPr>
          </a:p>
          <a:p>
            <a:pPr>
              <a:spcBef>
                <a:spcPts val="800"/>
              </a:spcBef>
              <a:buClrTx/>
              <a:buFontTx/>
              <a:buNone/>
            </a:pPr>
            <a:endParaRPr lang="ru-RU" altLang="ru-RU" sz="2800" dirty="0">
              <a:solidFill>
                <a:srgbClr val="FF0000"/>
              </a:solidFill>
              <a:latin typeface="Calibri" pitchFamily="32" charset="0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179512" y="128588"/>
            <a:ext cx="8505701" cy="8521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 dirty="0">
                <a:solidFill>
                  <a:schemeClr val="tx1"/>
                </a:solidFill>
                <a:latin typeface="Calibri" pitchFamily="32" charset="0"/>
              </a:rPr>
              <a:t>Задачи на 2019 </a:t>
            </a:r>
            <a:r>
              <a:rPr lang="ru-RU" altLang="ru-RU" sz="4400" dirty="0" smtClean="0">
                <a:solidFill>
                  <a:schemeClr val="tx1"/>
                </a:solidFill>
                <a:latin typeface="Calibri" pitchFamily="32" charset="0"/>
              </a:rPr>
              <a:t>год:</a:t>
            </a:r>
            <a:endParaRPr lang="ru-RU" altLang="ru-RU" sz="4400" dirty="0">
              <a:solidFill>
                <a:schemeClr val="tx1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07504" y="1641475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496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800"/>
              </a:spcBef>
              <a:buClrTx/>
              <a:buFontTx/>
              <a:buNone/>
            </a:pP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12.Косметический </a:t>
            </a:r>
            <a:r>
              <a:rPr lang="ru-RU" altLang="ru-RU" sz="3200" dirty="0">
                <a:solidFill>
                  <a:schemeClr val="tx1"/>
                </a:solidFill>
                <a:latin typeface="Calibri" pitchFamily="32" charset="0"/>
              </a:rPr>
              <a:t>ремонт </a:t>
            </a: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кабинетов и  </a:t>
            </a:r>
            <a:r>
              <a:rPr lang="ru-RU" altLang="ru-RU" sz="3200" dirty="0">
                <a:solidFill>
                  <a:schemeClr val="tx1"/>
                </a:solidFill>
                <a:latin typeface="Calibri" pitchFamily="32" charset="0"/>
              </a:rPr>
              <a:t>с заменой линолеума (№ </a:t>
            </a: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31).</a:t>
            </a:r>
            <a:endParaRPr lang="ru-RU" altLang="ru-RU" sz="3200" dirty="0">
              <a:solidFill>
                <a:schemeClr val="tx1"/>
              </a:solidFill>
              <a:latin typeface="Calibri" pitchFamily="32" charset="0"/>
            </a:endParaRPr>
          </a:p>
          <a:p>
            <a:pPr>
              <a:spcBef>
                <a:spcPts val="800"/>
              </a:spcBef>
              <a:buClrTx/>
              <a:buFontTx/>
              <a:buNone/>
            </a:pP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13.Установить </a:t>
            </a:r>
            <a:r>
              <a:rPr lang="ru-RU" altLang="ru-RU" sz="3200" dirty="0">
                <a:solidFill>
                  <a:schemeClr val="tx1"/>
                </a:solidFill>
                <a:latin typeface="Calibri" pitchFamily="32" charset="0"/>
              </a:rPr>
              <a:t>видеокамеры на </a:t>
            </a: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2-4 </a:t>
            </a:r>
            <a:r>
              <a:rPr lang="ru-RU" altLang="ru-RU" sz="3200" dirty="0">
                <a:solidFill>
                  <a:schemeClr val="tx1"/>
                </a:solidFill>
                <a:latin typeface="Calibri" pitchFamily="32" charset="0"/>
              </a:rPr>
              <a:t>этаже школы</a:t>
            </a: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.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14.Подготовка </a:t>
            </a: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к внедрению карт оплаты за питание</a:t>
            </a:r>
            <a:endParaRPr lang="ru-RU" altLang="ru-RU" sz="3200" dirty="0">
              <a:solidFill>
                <a:schemeClr val="tx1"/>
              </a:solidFill>
              <a:latin typeface="Calibri" pitchFamily="32" charset="0"/>
            </a:endParaRPr>
          </a:p>
          <a:p>
            <a:pPr>
              <a:spcBef>
                <a:spcPts val="800"/>
              </a:spcBef>
              <a:buClrTx/>
              <a:buFontTx/>
              <a:buNone/>
            </a:pPr>
            <a:r>
              <a:rPr lang="ru-RU" altLang="ru-RU" sz="3200" dirty="0">
                <a:solidFill>
                  <a:schemeClr val="tx1"/>
                </a:solidFill>
                <a:latin typeface="Calibri" pitchFamily="32" charset="0"/>
              </a:rPr>
              <a:t> 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endParaRPr lang="ru-RU" altLang="ru-RU" sz="3200" dirty="0">
              <a:solidFill>
                <a:srgbClr val="FF0000"/>
              </a:solidFill>
              <a:latin typeface="Calibri" pitchFamily="32" charset="0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638299" y="332656"/>
            <a:ext cx="8505701" cy="8521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 dirty="0">
                <a:solidFill>
                  <a:schemeClr val="tx1"/>
                </a:solidFill>
                <a:latin typeface="Calibri" pitchFamily="32" charset="0"/>
              </a:rPr>
              <a:t>Задачи на 2019  </a:t>
            </a:r>
            <a:r>
              <a:rPr lang="ru-RU" altLang="ru-RU" sz="4400" dirty="0" smtClean="0">
                <a:solidFill>
                  <a:schemeClr val="tx1"/>
                </a:solidFill>
                <a:latin typeface="Calibri" pitchFamily="32" charset="0"/>
              </a:rPr>
              <a:t>год:</a:t>
            </a:r>
            <a:endParaRPr lang="ru-RU" altLang="ru-RU" sz="4400" dirty="0">
              <a:solidFill>
                <a:schemeClr val="tx1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8013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496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800"/>
              </a:spcBef>
              <a:buClrTx/>
              <a:buFontTx/>
              <a:buNone/>
            </a:pP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15.Продолжить </a:t>
            </a:r>
            <a:r>
              <a:rPr lang="ru-RU" altLang="ru-RU" sz="3200" dirty="0">
                <a:solidFill>
                  <a:schemeClr val="tx1"/>
                </a:solidFill>
                <a:latin typeface="Calibri" pitchFamily="32" charset="0"/>
              </a:rPr>
              <a:t>финансировать из средств благотворительных пожертвований </a:t>
            </a: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родителей физическую охрану,  </a:t>
            </a:r>
            <a:r>
              <a:rPr lang="ru-RU" altLang="ru-RU" sz="3200" dirty="0">
                <a:solidFill>
                  <a:schemeClr val="tx1"/>
                </a:solidFill>
                <a:latin typeface="Calibri" pitchFamily="32" charset="0"/>
              </a:rPr>
              <a:t>питьевую воду для обучающихся, зарядку картриджей множительной техники, проезд к месту соревнований и конкурсов, подарков обучающимся, страховок для выездных </a:t>
            </a: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соревнований.</a:t>
            </a:r>
            <a:endParaRPr lang="ru-RU" altLang="ru-RU" sz="3200" dirty="0">
              <a:solidFill>
                <a:schemeClr val="tx1"/>
              </a:solidFill>
              <a:latin typeface="Calibri" pitchFamily="32" charset="0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179512" y="128588"/>
            <a:ext cx="8505701" cy="8521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 dirty="0">
                <a:solidFill>
                  <a:schemeClr val="tx1"/>
                </a:solidFill>
                <a:latin typeface="Calibri" pitchFamily="32" charset="0"/>
              </a:rPr>
              <a:t>Задачи на 2019  год </a:t>
            </a:r>
            <a:r>
              <a:rPr lang="ru-RU" altLang="ru-RU" sz="4400" dirty="0" smtClean="0">
                <a:solidFill>
                  <a:schemeClr val="tx1"/>
                </a:solidFill>
                <a:latin typeface="Calibri" pitchFamily="32" charset="0"/>
              </a:rPr>
              <a:t>:</a:t>
            </a:r>
            <a:endParaRPr lang="ru-RU" altLang="ru-RU" sz="4400" dirty="0">
              <a:solidFill>
                <a:schemeClr val="tx1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496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800"/>
              </a:spcBef>
              <a:buClrTx/>
              <a:buFontTx/>
              <a:buNone/>
            </a:pP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18</a:t>
            </a:r>
            <a:r>
              <a:rPr lang="ru-RU" altLang="ru-RU" sz="3200" dirty="0" smtClean="0">
                <a:solidFill>
                  <a:srgbClr val="FF0000"/>
                </a:solidFill>
                <a:latin typeface="Calibri" pitchFamily="32" charset="0"/>
              </a:rPr>
              <a:t>. </a:t>
            </a:r>
            <a:r>
              <a:rPr lang="ru-RU" altLang="ru-RU" sz="3200" dirty="0">
                <a:solidFill>
                  <a:schemeClr val="tx1"/>
                </a:solidFill>
                <a:latin typeface="Calibri" pitchFamily="32" charset="0"/>
              </a:rPr>
              <a:t>Из </a:t>
            </a: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остатков средств </a:t>
            </a:r>
            <a:r>
              <a:rPr lang="ru-RU" altLang="ru-RU" sz="3200" dirty="0">
                <a:solidFill>
                  <a:schemeClr val="tx1"/>
                </a:solidFill>
                <a:latin typeface="Calibri" pitchFamily="32" charset="0"/>
              </a:rPr>
              <a:t>благотворительных пожертвований оплачивать стоимость краски и строительных материалов для подготовки школы к новому учебному году, а так же очистку крыш от </a:t>
            </a: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снега, ремонт и замену компьютерной техники, утрату учебников (в отдельных случаях), мебель.</a:t>
            </a:r>
            <a:endParaRPr lang="ru-RU" altLang="ru-RU" sz="3200" dirty="0">
              <a:solidFill>
                <a:schemeClr val="tx1"/>
              </a:solidFill>
              <a:latin typeface="Calibri" pitchFamily="32" charset="0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179512" y="128588"/>
            <a:ext cx="8505701" cy="8521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 dirty="0">
                <a:solidFill>
                  <a:schemeClr val="tx1"/>
                </a:solidFill>
                <a:latin typeface="Calibri" pitchFamily="32" charset="0"/>
              </a:rPr>
              <a:t>Задачи на </a:t>
            </a:r>
            <a:r>
              <a:rPr lang="ru-RU" altLang="ru-RU" sz="4400" dirty="0" smtClean="0">
                <a:solidFill>
                  <a:schemeClr val="tx1"/>
                </a:solidFill>
                <a:latin typeface="Calibri" pitchFamily="32" charset="0"/>
              </a:rPr>
              <a:t>2019  год</a:t>
            </a:r>
            <a:r>
              <a:rPr lang="ru-RU" altLang="ru-RU" sz="4400" dirty="0">
                <a:solidFill>
                  <a:schemeClr val="tx1"/>
                </a:solidFill>
                <a:latin typeface="Calibri" pitchFamily="32" charset="0"/>
              </a:rPr>
              <a:t>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611188" y="115888"/>
            <a:ext cx="7772400" cy="135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000" b="1" dirty="0">
                <a:solidFill>
                  <a:srgbClr val="000000"/>
                </a:solidFill>
                <a:latin typeface="Calibri" pitchFamily="32" charset="0"/>
              </a:rPr>
              <a:t>Количество обучающихся за последние три года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14313" y="1500188"/>
            <a:ext cx="8715375" cy="507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614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844295"/>
              </p:ext>
            </p:extLst>
          </p:nvPr>
        </p:nvGraphicFramePr>
        <p:xfrm>
          <a:off x="404813" y="1571625"/>
          <a:ext cx="8529637" cy="4135439"/>
        </p:xfrm>
        <a:graphic>
          <a:graphicData uri="http://schemas.openxmlformats.org/drawingml/2006/table">
            <a:tbl>
              <a:tblPr/>
              <a:tblGrid>
                <a:gridCol w="1208087"/>
                <a:gridCol w="1227138"/>
                <a:gridCol w="1217612"/>
                <a:gridCol w="1223963"/>
                <a:gridCol w="1217612"/>
                <a:gridCol w="1217613"/>
                <a:gridCol w="1217612"/>
              </a:tblGrid>
              <a:tr h="7778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SimSun"/>
                          <a:cs typeface="Mangal"/>
                        </a:rPr>
                        <a:t>2015-2016 уч. год</a:t>
                      </a:r>
                      <a:endParaRPr lang="ru-RU" sz="2000" kern="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SimSun"/>
                          <a:cs typeface="Mangal"/>
                        </a:rPr>
                        <a:t>2016-2017 уч. год</a:t>
                      </a:r>
                      <a:endParaRPr lang="ru-RU" sz="2000" kern="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SimSun"/>
                          <a:cs typeface="Mangal"/>
                        </a:rPr>
                        <a:t>2017 - 2018</a:t>
                      </a:r>
                      <a:endParaRPr lang="ru-RU" sz="2000" kern="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661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Кол-во классов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Кол-во обучающихся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Кол-во классов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Кол-во обучающихся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Кол-во классов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Кол-во обучающихся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6198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Начальная школа</a:t>
                      </a:r>
                    </a:p>
                  </a:txBody>
                  <a:tcPr marL="90000" marR="90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226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225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230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6198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Основная школа</a:t>
                      </a:r>
                    </a:p>
                  </a:txBody>
                  <a:tcPr marL="90000" marR="90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294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290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298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6198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Средняя школа</a:t>
                      </a:r>
                    </a:p>
                  </a:txBody>
                  <a:tcPr marL="90000" marR="90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1116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Всего</a:t>
                      </a:r>
                    </a:p>
                  </a:txBody>
                  <a:tcPr marL="90000" marR="90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20</a:t>
                      </a:r>
                      <a:endParaRPr lang="ru-RU" sz="20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571</a:t>
                      </a:r>
                      <a:endParaRPr lang="ru-RU" sz="20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20</a:t>
                      </a:r>
                      <a:endParaRPr lang="ru-RU" sz="20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576</a:t>
                      </a:r>
                      <a:endParaRPr lang="ru-RU" sz="20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20</a:t>
                      </a:r>
                      <a:endParaRPr lang="ru-RU" sz="20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585</a:t>
                      </a:r>
                      <a:endParaRPr lang="ru-RU" sz="20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220663"/>
            <a:ext cx="8229600" cy="974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2900" b="1" dirty="0">
                <a:solidFill>
                  <a:srgbClr val="000000"/>
                </a:solidFill>
                <a:latin typeface="Calibri" pitchFamily="32" charset="0"/>
              </a:rPr>
              <a:t>Особенности контингента </a:t>
            </a:r>
            <a:br>
              <a:rPr lang="ru-RU" altLang="ru-RU" sz="2900" b="1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ru-RU" altLang="ru-RU" sz="2900" b="1" dirty="0">
                <a:solidFill>
                  <a:srgbClr val="000000"/>
                </a:solidFill>
                <a:latin typeface="Calibri" pitchFamily="32" charset="0"/>
              </a:rPr>
              <a:t>(согласно социальному паспорту)</a:t>
            </a:r>
          </a:p>
        </p:txBody>
      </p:sp>
      <p:graphicFrame>
        <p:nvGraphicFramePr>
          <p:cNvPr id="717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990840"/>
              </p:ext>
            </p:extLst>
          </p:nvPr>
        </p:nvGraphicFramePr>
        <p:xfrm>
          <a:off x="285750" y="1285875"/>
          <a:ext cx="4257675" cy="5089525"/>
        </p:xfrm>
        <a:graphic>
          <a:graphicData uri="http://schemas.openxmlformats.org/drawingml/2006/table">
            <a:tbl>
              <a:tblPr/>
              <a:tblGrid>
                <a:gridCol w="752475"/>
                <a:gridCol w="977900"/>
                <a:gridCol w="825500"/>
                <a:gridCol w="735013"/>
                <a:gridCol w="966787"/>
              </a:tblGrid>
              <a:tr h="120332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Классы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Кол-во уч-ся по ступеням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Из не полных семей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Переданы под опеку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Родители один/оба имеют высшее образов.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97155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1-4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230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38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65/108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7155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5-9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298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60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96/118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7155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10-11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57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12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33/19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7155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Всего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585</a:t>
                      </a: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100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194/ 245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96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101949"/>
              </p:ext>
            </p:extLst>
          </p:nvPr>
        </p:nvGraphicFramePr>
        <p:xfrm>
          <a:off x="4648200" y="1285875"/>
          <a:ext cx="4043363" cy="5045075"/>
        </p:xfrm>
        <a:graphic>
          <a:graphicData uri="http://schemas.openxmlformats.org/drawingml/2006/table">
            <a:tbl>
              <a:tblPr/>
              <a:tblGrid>
                <a:gridCol w="995363"/>
                <a:gridCol w="1219200"/>
                <a:gridCol w="857250"/>
                <a:gridCol w="971550"/>
              </a:tblGrid>
              <a:tr h="11588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Мальчики/девочки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Талантливые , одаренные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Со спец. потребностями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Со спец. поддержкой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97155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107/123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23/25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1/1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4/2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7155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127/171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25/37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2/0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1/3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7155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21/36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3/6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0/0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1/1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7155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255/330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51/68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3/1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6/6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252413"/>
            <a:ext cx="822960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3600" b="1" dirty="0">
                <a:solidFill>
                  <a:srgbClr val="000000"/>
                </a:solidFill>
                <a:latin typeface="Calibri" pitchFamily="32" charset="0"/>
              </a:rPr>
              <a:t>Успеваемость учащихся </a:t>
            </a:r>
            <a:r>
              <a:rPr lang="ru-RU" altLang="ru-RU" sz="3600" b="1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ru-RU" altLang="ru-RU" sz="3600" b="1" dirty="0">
                <a:solidFill>
                  <a:srgbClr val="000000"/>
                </a:solidFill>
                <a:latin typeface="Calibri" pitchFamily="32" charset="0"/>
              </a:rPr>
              <a:t>школы</a:t>
            </a:r>
          </a:p>
        </p:txBody>
      </p:sp>
      <p:graphicFrame>
        <p:nvGraphicFramePr>
          <p:cNvPr id="819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586836"/>
              </p:ext>
            </p:extLst>
          </p:nvPr>
        </p:nvGraphicFramePr>
        <p:xfrm>
          <a:off x="611560" y="1441451"/>
          <a:ext cx="8075238" cy="5215797"/>
        </p:xfrm>
        <a:graphic>
          <a:graphicData uri="http://schemas.openxmlformats.org/drawingml/2006/table">
            <a:tbl>
              <a:tblPr/>
              <a:tblGrid>
                <a:gridCol w="1631688"/>
                <a:gridCol w="1288710"/>
                <a:gridCol w="1288710"/>
                <a:gridCol w="1288710"/>
                <a:gridCol w="1288710"/>
                <a:gridCol w="1288710"/>
              </a:tblGrid>
              <a:tr h="207344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6192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Всего обучающихся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Окончили на «5»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Окончили на «4» и «5»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Оставлены на повторное обучение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Условный перевод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89154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Начальная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школа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221</a:t>
                      </a:r>
                      <a:endParaRPr kumimoji="0" lang="ru-RU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6,8 %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35,8 %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Arial Unicode MS" charset="0"/>
                        </a:rPr>
                        <a:t>-</a:t>
                      </a:r>
                    </a:p>
                  </a:txBody>
                  <a:tcPr marL="90000" marR="90000" marT="319104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0,5%</a:t>
                      </a:r>
                    </a:p>
                  </a:txBody>
                  <a:tcPr marL="90000" marR="90000" marT="319104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84311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Основная школа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288</a:t>
                      </a:r>
                      <a:endParaRPr kumimoji="0" lang="ru-RU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5,6 %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29,9 %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6,3%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06601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Старшая школа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60</a:t>
                      </a:r>
                      <a:endParaRPr kumimoji="0" lang="ru-RU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3,3 %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35,6 %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116632"/>
            <a:ext cx="8229600" cy="66600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3600" b="1" dirty="0">
                <a:solidFill>
                  <a:srgbClr val="000000"/>
                </a:solidFill>
                <a:latin typeface="Calibri" pitchFamily="32" charset="0"/>
              </a:rPr>
              <a:t>Сведения о результатах ЕГЭ </a:t>
            </a:r>
            <a:r>
              <a:rPr lang="ru-RU" altLang="ru-RU" sz="3600" b="1" dirty="0" smtClean="0">
                <a:solidFill>
                  <a:srgbClr val="000000"/>
                </a:solidFill>
                <a:latin typeface="Calibri" pitchFamily="32" charset="0"/>
              </a:rPr>
              <a:t>2018</a:t>
            </a:r>
            <a:endParaRPr lang="ru-RU" altLang="ru-RU" sz="3600" b="1" dirty="0">
              <a:solidFill>
                <a:srgbClr val="000000"/>
              </a:solidFill>
              <a:latin typeface="Calibri" pitchFamily="32" charset="0"/>
            </a:endParaRPr>
          </a:p>
        </p:txBody>
      </p:sp>
      <p:graphicFrame>
        <p:nvGraphicFramePr>
          <p:cNvPr id="921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60150"/>
              </p:ext>
            </p:extLst>
          </p:nvPr>
        </p:nvGraphicFramePr>
        <p:xfrm>
          <a:off x="568324" y="762001"/>
          <a:ext cx="8180140" cy="5882117"/>
        </p:xfrm>
        <a:graphic>
          <a:graphicData uri="http://schemas.openxmlformats.org/drawingml/2006/table">
            <a:tbl>
              <a:tblPr/>
              <a:tblGrid>
                <a:gridCol w="2898985"/>
                <a:gridCol w="1338130"/>
                <a:gridCol w="1998809"/>
                <a:gridCol w="1944216"/>
              </a:tblGrid>
              <a:tr h="472404">
                <a:tc row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Предмет</a:t>
                      </a:r>
                    </a:p>
                  </a:txBody>
                  <a:tcPr marL="90000" marR="90000" marT="270252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Всего сдавали</a:t>
                      </a:r>
                    </a:p>
                  </a:txBody>
                  <a:tcPr marL="90000" marR="90000" marT="270252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Получили баллы</a:t>
                      </a:r>
                    </a:p>
                  </a:txBody>
                  <a:tcPr marL="90000" marR="90000" marT="270252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Выше минимального балла</a:t>
                      </a:r>
                    </a:p>
                  </a:txBody>
                  <a:tcPr marL="90000" marR="90000" marT="270252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Ниже минимального балла</a:t>
                      </a:r>
                    </a:p>
                  </a:txBody>
                  <a:tcPr marL="90000" marR="90000" marT="270252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754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Математика (базовая)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31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31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-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6754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Математика (профильная)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21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19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6754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Русский язык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31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31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-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6754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История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9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9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-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6877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Английский язык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2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2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-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76111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  Химия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4</a:t>
                      </a:r>
                    </a:p>
                  </a:txBody>
                  <a:tcPr marL="0" marR="0" marT="158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4</a:t>
                      </a:r>
                    </a:p>
                  </a:txBody>
                  <a:tcPr marL="0" marR="0" marT="158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-</a:t>
                      </a:r>
                    </a:p>
                  </a:txBody>
                  <a:tcPr marL="0" marR="0" marT="158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6754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Физика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5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5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-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6754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Обществознание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24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24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-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6754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Биология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4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3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1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812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Информатика  ИКТ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8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8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-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2064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Литература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2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2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-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2064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География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-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2" charset="0"/>
                        <a:ea typeface="Microsoft YaHei" charset="-122"/>
                        <a:cs typeface="+mn-cs"/>
                      </a:endParaRP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  <a:cs typeface="+mn-cs"/>
                      </a:endParaRP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dirty="0">
                <a:latin typeface="Calibri" pitchFamily="32" charset="0"/>
              </a:rPr>
              <a:t>Сведения о результатах </a:t>
            </a:r>
            <a:r>
              <a:rPr lang="ru-RU" altLang="ru-RU" sz="3600" b="1" dirty="0" smtClean="0">
                <a:latin typeface="Calibri" pitchFamily="32" charset="0"/>
              </a:rPr>
              <a:t>ОГЭ </a:t>
            </a:r>
            <a:r>
              <a:rPr lang="ru-RU" altLang="ru-RU" sz="3600" b="1" dirty="0">
                <a:latin typeface="Calibri" pitchFamily="32" charset="0"/>
              </a:rPr>
              <a:t>2018</a:t>
            </a:r>
            <a:br>
              <a:rPr lang="ru-RU" altLang="ru-RU" sz="3600" b="1" dirty="0">
                <a:latin typeface="Calibri" pitchFamily="32" charset="0"/>
              </a:rPr>
            </a:b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005308"/>
              </p:ext>
            </p:extLst>
          </p:nvPr>
        </p:nvGraphicFramePr>
        <p:xfrm>
          <a:off x="179512" y="980730"/>
          <a:ext cx="8784976" cy="5357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1656324"/>
                <a:gridCol w="2268112"/>
                <a:gridCol w="2196244"/>
              </a:tblGrid>
              <a:tr h="412138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Всего сдавали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Результыты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213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«5» и «4»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справились</a:t>
                      </a:r>
                      <a:endParaRPr lang="ru-RU" dirty="0"/>
                    </a:p>
                  </a:txBody>
                  <a:tcPr/>
                </a:tc>
              </a:tr>
              <a:tr h="4121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Математика </a:t>
                      </a: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21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Русский язык</a:t>
                      </a: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21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История</a:t>
                      </a: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21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Английский язык</a:t>
                      </a: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21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  Химия 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21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Физика</a:t>
                      </a: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21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Обществознание</a:t>
                      </a: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21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Биология</a:t>
                      </a: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21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Информатика  ИКТ</a:t>
                      </a: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21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Литература</a:t>
                      </a: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21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География</a:t>
                      </a: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245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3600" b="1" dirty="0">
                <a:solidFill>
                  <a:srgbClr val="000000"/>
                </a:solidFill>
                <a:latin typeface="Calibri" pitchFamily="32" charset="0"/>
              </a:rPr>
              <a:t>Сведения о продолжении обучения</a:t>
            </a:r>
          </a:p>
        </p:txBody>
      </p:sp>
      <p:graphicFrame>
        <p:nvGraphicFramePr>
          <p:cNvPr id="1024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931078"/>
              </p:ext>
            </p:extLst>
          </p:nvPr>
        </p:nvGraphicFramePr>
        <p:xfrm>
          <a:off x="457200" y="1260475"/>
          <a:ext cx="8366125" cy="5570538"/>
        </p:xfrm>
        <a:graphic>
          <a:graphicData uri="http://schemas.openxmlformats.org/drawingml/2006/table">
            <a:tbl>
              <a:tblPr/>
              <a:tblGrid>
                <a:gridCol w="2176463"/>
                <a:gridCol w="1077912"/>
                <a:gridCol w="854075"/>
                <a:gridCol w="2468563"/>
                <a:gridCol w="1789112"/>
              </a:tblGrid>
              <a:tr h="1003300">
                <a:tc grid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9 класс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 50 человек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11 класс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31 человек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330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Продолжили обучение в 10 классе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29</a:t>
                      </a:r>
                    </a:p>
                  </a:txBody>
                  <a:tcPr marL="90000" marR="90000" marT="5364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Продолжили обучение в ВУЗах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24</a:t>
                      </a:r>
                    </a:p>
                  </a:txBody>
                  <a:tcPr marL="90000" marR="90000" marT="5364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7952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Продолжили обучение в НПО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5364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Продолжили обучение в НПО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-</a:t>
                      </a:r>
                    </a:p>
                  </a:txBody>
                  <a:tcPr marL="90000" marR="90000" marT="5364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27952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Продолжили обучение в СПО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21</a:t>
                      </a:r>
                    </a:p>
                  </a:txBody>
                  <a:tcPr marL="90000" marR="90000" marT="5364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Продолжили обучение в СПО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7</a:t>
                      </a:r>
                    </a:p>
                  </a:txBody>
                  <a:tcPr marL="90000" marR="90000" marT="5364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0488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Работают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-</a:t>
                      </a:r>
                    </a:p>
                  </a:txBody>
                  <a:tcPr marL="90000" marR="90000" marT="5364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Работают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0</a:t>
                      </a:r>
                    </a:p>
                  </a:txBody>
                  <a:tcPr marL="90000" marR="90000" marT="5364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2740</TotalTime>
  <Words>2482</Words>
  <Application>Microsoft Office PowerPoint</Application>
  <PresentationFormat>Экран (4:3)</PresentationFormat>
  <Paragraphs>597</Paragraphs>
  <Slides>38</Slides>
  <Notes>27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Сведения о результатах ОГЭ 2018 </vt:lpstr>
      <vt:lpstr>Презентация PowerPoint</vt:lpstr>
      <vt:lpstr>Спортивные достижения школы</vt:lpstr>
      <vt:lpstr>Интеллектуальные достижения школы</vt:lpstr>
      <vt:lpstr>Творческие достижения школы</vt:lpstr>
      <vt:lpstr>Достижения в гражданско-патриотическом направлении</vt:lpstr>
      <vt:lpstr>Достижения эколого-краеведческой направленности</vt:lpstr>
      <vt:lpstr>Другие достижения школы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Рост занятости учащихся в объединениях ДО и внеурочной деятельности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Услуги (226 статья):  -Оценка нежилого помещения – 4000,00 -Услуги охраны – 177 175,00 -Вызов по сигналу тревоги – 503,51 Итого по статье: 100144,00 руб.   ВСЕГО: 305 132,01 руб.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Публичный отчет</dc:title>
  <dc:creator>user1</dc:creator>
  <cp:lastModifiedBy>Ирина Ивановна</cp:lastModifiedBy>
  <cp:revision>235</cp:revision>
  <cp:lastPrinted>2019-01-24T08:13:04Z</cp:lastPrinted>
  <dcterms:created xsi:type="dcterms:W3CDTF">1601-01-01T00:00:00Z</dcterms:created>
  <dcterms:modified xsi:type="dcterms:W3CDTF">2019-02-04T13:43:46Z</dcterms:modified>
</cp:coreProperties>
</file>