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9" r:id="rId4"/>
    <p:sldMasterId id="2147483712" r:id="rId5"/>
    <p:sldMasterId id="2147483725" r:id="rId6"/>
    <p:sldMasterId id="2147483738" r:id="rId7"/>
  </p:sldMasterIdLst>
  <p:sldIdLst>
    <p:sldId id="256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FE38236-799B-9B41-B453-F7F057561A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20B76F0-4365-D843-9718-72DAD5F1F8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9A90180-7D93-4548-89D7-FE5EDBF536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431D8B-8B94-4C1C-8DB8-9046F89C54D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892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FE38236-799B-9B41-B453-F7F057561A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20B76F0-4365-D843-9718-72DAD5F1F8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9A90180-7D93-4548-89D7-FE5EDBF536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A0200A-232D-417E-BFD1-01016BE3643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70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FE38236-799B-9B41-B453-F7F057561A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20B76F0-4365-D843-9718-72DAD5F1F8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9A90180-7D93-4548-89D7-FE5EDBF536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8A7A36-CD80-4AC7-8BBD-EC21AD0028E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694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FE38236-799B-9B41-B453-F7F057561A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20B76F0-4365-D843-9718-72DAD5F1F8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9A90180-7D93-4548-89D7-FE5EDBF536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CD2802-DA2B-4663-97AE-4811F24F321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619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FE38236-799B-9B41-B453-F7F057561A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20B76F0-4365-D843-9718-72DAD5F1F8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9A90180-7D93-4548-89D7-FE5EDBF536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431D8B-8B94-4C1C-8DB8-9046F89C54D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804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FE38236-799B-9B41-B453-F7F057561A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20B76F0-4365-D843-9718-72DAD5F1F8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9A90180-7D93-4548-89D7-FE5EDBF536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401B07-01A5-485F-B1F8-6EA0BD31BAB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680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FE38236-799B-9B41-B453-F7F057561A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20B76F0-4365-D843-9718-72DAD5F1F8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9A90180-7D93-4548-89D7-FE5EDBF536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9BA5C4-ACDB-43F4-AD22-D288BAE32ED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43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FE38236-799B-9B41-B453-F7F057561A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20B76F0-4365-D843-9718-72DAD5F1F8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9A90180-7D93-4548-89D7-FE5EDBF536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348A53-DE2D-4B08-B43E-CDD50F6E3AD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477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3FE38236-799B-9B41-B453-F7F057561A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B20B76F0-4365-D843-9718-72DAD5F1F8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19A90180-7D93-4548-89D7-FE5EDBF536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18A8F0-4D4E-4E2A-B24B-CE9E80D1F66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5903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3FE38236-799B-9B41-B453-F7F057561A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B20B76F0-4365-D843-9718-72DAD5F1F8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19A90180-7D93-4548-89D7-FE5EDBF536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994AFF-717D-4E5C-A5FD-9F36BE364DD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001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3FE38236-799B-9B41-B453-F7F057561A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B20B76F0-4365-D843-9718-72DAD5F1F8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19A90180-7D93-4548-89D7-FE5EDBF536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BA5531-F658-4227-B035-0BFBED544DA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457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FE38236-799B-9B41-B453-F7F057561A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20B76F0-4365-D843-9718-72DAD5F1F8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9A90180-7D93-4548-89D7-FE5EDBF536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401B07-01A5-485F-B1F8-6EA0BD31BAB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3617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FE38236-799B-9B41-B453-F7F057561A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20B76F0-4365-D843-9718-72DAD5F1F8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9A90180-7D93-4548-89D7-FE5EDBF536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311300-451A-425B-A727-D10C386B6BA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0618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FE38236-799B-9B41-B453-F7F057561A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20B76F0-4365-D843-9718-72DAD5F1F8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9A90180-7D93-4548-89D7-FE5EDBF536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16CA3C-8BFE-4BE0-B750-E4E0940214A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495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FE38236-799B-9B41-B453-F7F057561A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20B76F0-4365-D843-9718-72DAD5F1F8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9A90180-7D93-4548-89D7-FE5EDBF536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A0200A-232D-417E-BFD1-01016BE3643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7012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FE38236-799B-9B41-B453-F7F057561A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20B76F0-4365-D843-9718-72DAD5F1F8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9A90180-7D93-4548-89D7-FE5EDBF536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8A7A36-CD80-4AC7-8BBD-EC21AD0028E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4728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FE38236-799B-9B41-B453-F7F057561A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20B76F0-4365-D843-9718-72DAD5F1F8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9A90180-7D93-4548-89D7-FE5EDBF536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CD2802-DA2B-4663-97AE-4811F24F321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438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FE38236-799B-9B41-B453-F7F057561A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20B76F0-4365-D843-9718-72DAD5F1F8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9A90180-7D93-4548-89D7-FE5EDBF536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431D8B-8B94-4C1C-8DB8-9046F89C54D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170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FE38236-799B-9B41-B453-F7F057561A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20B76F0-4365-D843-9718-72DAD5F1F8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9A90180-7D93-4548-89D7-FE5EDBF536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401B07-01A5-485F-B1F8-6EA0BD31BAB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1778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FE38236-799B-9B41-B453-F7F057561A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20B76F0-4365-D843-9718-72DAD5F1F8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9A90180-7D93-4548-89D7-FE5EDBF536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9BA5C4-ACDB-43F4-AD22-D288BAE32ED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0220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FE38236-799B-9B41-B453-F7F057561A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20B76F0-4365-D843-9718-72DAD5F1F8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9A90180-7D93-4548-89D7-FE5EDBF536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348A53-DE2D-4B08-B43E-CDD50F6E3AD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4718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3FE38236-799B-9B41-B453-F7F057561A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B20B76F0-4365-D843-9718-72DAD5F1F8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19A90180-7D93-4548-89D7-FE5EDBF536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18A8F0-4D4E-4E2A-B24B-CE9E80D1F66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859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FE38236-799B-9B41-B453-F7F057561A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20B76F0-4365-D843-9718-72DAD5F1F8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9A90180-7D93-4548-89D7-FE5EDBF536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9BA5C4-ACDB-43F4-AD22-D288BAE32ED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7981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3FE38236-799B-9B41-B453-F7F057561A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B20B76F0-4365-D843-9718-72DAD5F1F8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19A90180-7D93-4548-89D7-FE5EDBF536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994AFF-717D-4E5C-A5FD-9F36BE364DD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8667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3FE38236-799B-9B41-B453-F7F057561A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B20B76F0-4365-D843-9718-72DAD5F1F8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19A90180-7D93-4548-89D7-FE5EDBF536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BA5531-F658-4227-B035-0BFBED544DA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4178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FE38236-799B-9B41-B453-F7F057561A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20B76F0-4365-D843-9718-72DAD5F1F8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9A90180-7D93-4548-89D7-FE5EDBF536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311300-451A-425B-A727-D10C386B6BA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552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FE38236-799B-9B41-B453-F7F057561A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20B76F0-4365-D843-9718-72DAD5F1F8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9A90180-7D93-4548-89D7-FE5EDBF536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16CA3C-8BFE-4BE0-B750-E4E0940214A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3045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FE38236-799B-9B41-B453-F7F057561A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20B76F0-4365-D843-9718-72DAD5F1F8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9A90180-7D93-4548-89D7-FE5EDBF536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A0200A-232D-417E-BFD1-01016BE3643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2927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FE38236-799B-9B41-B453-F7F057561A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20B76F0-4365-D843-9718-72DAD5F1F8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9A90180-7D93-4548-89D7-FE5EDBF536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8A7A36-CD80-4AC7-8BBD-EC21AD0028E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0876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FE38236-799B-9B41-B453-F7F057561A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20B76F0-4365-D843-9718-72DAD5F1F8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9A90180-7D93-4548-89D7-FE5EDBF536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CD2802-DA2B-4663-97AE-4811F24F321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4151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FE38236-799B-9B41-B453-F7F057561A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20B76F0-4365-D843-9718-72DAD5F1F8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9A90180-7D93-4548-89D7-FE5EDBF536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431D8B-8B94-4C1C-8DB8-9046F89C54D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3861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FE38236-799B-9B41-B453-F7F057561A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20B76F0-4365-D843-9718-72DAD5F1F8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9A90180-7D93-4548-89D7-FE5EDBF536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401B07-01A5-485F-B1F8-6EA0BD31BAB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3938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FE38236-799B-9B41-B453-F7F057561A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20B76F0-4365-D843-9718-72DAD5F1F8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9A90180-7D93-4548-89D7-FE5EDBF536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9BA5C4-ACDB-43F4-AD22-D288BAE32ED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948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FE38236-799B-9B41-B453-F7F057561A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20B76F0-4365-D843-9718-72DAD5F1F8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9A90180-7D93-4548-89D7-FE5EDBF536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348A53-DE2D-4B08-B43E-CDD50F6E3AD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444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FE38236-799B-9B41-B453-F7F057561A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20B76F0-4365-D843-9718-72DAD5F1F8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9A90180-7D93-4548-89D7-FE5EDBF536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348A53-DE2D-4B08-B43E-CDD50F6E3AD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2202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3FE38236-799B-9B41-B453-F7F057561A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B20B76F0-4365-D843-9718-72DAD5F1F8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19A90180-7D93-4548-89D7-FE5EDBF536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18A8F0-4D4E-4E2A-B24B-CE9E80D1F66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9815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3FE38236-799B-9B41-B453-F7F057561A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B20B76F0-4365-D843-9718-72DAD5F1F8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19A90180-7D93-4548-89D7-FE5EDBF536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994AFF-717D-4E5C-A5FD-9F36BE364DD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1099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3FE38236-799B-9B41-B453-F7F057561A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B20B76F0-4365-D843-9718-72DAD5F1F8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19A90180-7D93-4548-89D7-FE5EDBF536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BA5531-F658-4227-B035-0BFBED544DA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5097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FE38236-799B-9B41-B453-F7F057561A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20B76F0-4365-D843-9718-72DAD5F1F8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9A90180-7D93-4548-89D7-FE5EDBF536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311300-451A-425B-A727-D10C386B6BA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6789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FE38236-799B-9B41-B453-F7F057561A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20B76F0-4365-D843-9718-72DAD5F1F8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9A90180-7D93-4548-89D7-FE5EDBF536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16CA3C-8BFE-4BE0-B750-E4E0940214A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2643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FE38236-799B-9B41-B453-F7F057561A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20B76F0-4365-D843-9718-72DAD5F1F8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9A90180-7D93-4548-89D7-FE5EDBF536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A0200A-232D-417E-BFD1-01016BE3643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5544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FE38236-799B-9B41-B453-F7F057561A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20B76F0-4365-D843-9718-72DAD5F1F8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9A90180-7D93-4548-89D7-FE5EDBF536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8A7A36-CD80-4AC7-8BBD-EC21AD0028E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4652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FE38236-799B-9B41-B453-F7F057561A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20B76F0-4365-D843-9718-72DAD5F1F8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9A90180-7D93-4548-89D7-FE5EDBF536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CD2802-DA2B-4663-97AE-4811F24F321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3162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FE38236-799B-9B41-B453-F7F057561A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20B76F0-4365-D843-9718-72DAD5F1F8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9A90180-7D93-4548-89D7-FE5EDBF536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431D8B-8B94-4C1C-8DB8-9046F89C54D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665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3FE38236-799B-9B41-B453-F7F057561A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B20B76F0-4365-D843-9718-72DAD5F1F8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19A90180-7D93-4548-89D7-FE5EDBF536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18A8F0-4D4E-4E2A-B24B-CE9E80D1F66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536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FE38236-799B-9B41-B453-F7F057561A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20B76F0-4365-D843-9718-72DAD5F1F8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9A90180-7D93-4548-89D7-FE5EDBF536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401B07-01A5-485F-B1F8-6EA0BD31BAB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1836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FE38236-799B-9B41-B453-F7F057561A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20B76F0-4365-D843-9718-72DAD5F1F8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9A90180-7D93-4548-89D7-FE5EDBF536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9BA5C4-ACDB-43F4-AD22-D288BAE32ED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4606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FE38236-799B-9B41-B453-F7F057561A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20B76F0-4365-D843-9718-72DAD5F1F8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9A90180-7D93-4548-89D7-FE5EDBF536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348A53-DE2D-4B08-B43E-CDD50F6E3AD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9599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3FE38236-799B-9B41-B453-F7F057561A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B20B76F0-4365-D843-9718-72DAD5F1F8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19A90180-7D93-4548-89D7-FE5EDBF536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18A8F0-4D4E-4E2A-B24B-CE9E80D1F66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9533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3FE38236-799B-9B41-B453-F7F057561A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B20B76F0-4365-D843-9718-72DAD5F1F8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19A90180-7D93-4548-89D7-FE5EDBF536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994AFF-717D-4E5C-A5FD-9F36BE364DD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3147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3FE38236-799B-9B41-B453-F7F057561A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B20B76F0-4365-D843-9718-72DAD5F1F8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19A90180-7D93-4548-89D7-FE5EDBF536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BA5531-F658-4227-B035-0BFBED544DA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1932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FE38236-799B-9B41-B453-F7F057561A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20B76F0-4365-D843-9718-72DAD5F1F8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9A90180-7D93-4548-89D7-FE5EDBF536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311300-451A-425B-A727-D10C386B6BA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7307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FE38236-799B-9B41-B453-F7F057561A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20B76F0-4365-D843-9718-72DAD5F1F8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9A90180-7D93-4548-89D7-FE5EDBF536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16CA3C-8BFE-4BE0-B750-E4E0940214A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4352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FE38236-799B-9B41-B453-F7F057561A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20B76F0-4365-D843-9718-72DAD5F1F8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9A90180-7D93-4548-89D7-FE5EDBF536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A0200A-232D-417E-BFD1-01016BE3643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2305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FE38236-799B-9B41-B453-F7F057561A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20B76F0-4365-D843-9718-72DAD5F1F8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9A90180-7D93-4548-89D7-FE5EDBF536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8A7A36-CD80-4AC7-8BBD-EC21AD0028E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939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3FE38236-799B-9B41-B453-F7F057561A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B20B76F0-4365-D843-9718-72DAD5F1F8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19A90180-7D93-4548-89D7-FE5EDBF536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994AFF-717D-4E5C-A5FD-9F36BE364DD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1546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FE38236-799B-9B41-B453-F7F057561A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20B76F0-4365-D843-9718-72DAD5F1F8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9A90180-7D93-4548-89D7-FE5EDBF536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CD2802-DA2B-4663-97AE-4811F24F321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9178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FE38236-799B-9B41-B453-F7F057561A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20B76F0-4365-D843-9718-72DAD5F1F8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9A90180-7D93-4548-89D7-FE5EDBF536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431D8B-8B94-4C1C-8DB8-9046F89C54D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1518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FE38236-799B-9B41-B453-F7F057561A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20B76F0-4365-D843-9718-72DAD5F1F8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9A90180-7D93-4548-89D7-FE5EDBF536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401B07-01A5-485F-B1F8-6EA0BD31BAB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62545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FE38236-799B-9B41-B453-F7F057561A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20B76F0-4365-D843-9718-72DAD5F1F8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9A90180-7D93-4548-89D7-FE5EDBF536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9BA5C4-ACDB-43F4-AD22-D288BAE32ED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8031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FE38236-799B-9B41-B453-F7F057561A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20B76F0-4365-D843-9718-72DAD5F1F8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9A90180-7D93-4548-89D7-FE5EDBF536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348A53-DE2D-4B08-B43E-CDD50F6E3AD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33126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3FE38236-799B-9B41-B453-F7F057561A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B20B76F0-4365-D843-9718-72DAD5F1F8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19A90180-7D93-4548-89D7-FE5EDBF536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18A8F0-4D4E-4E2A-B24B-CE9E80D1F66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9564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3FE38236-799B-9B41-B453-F7F057561A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B20B76F0-4365-D843-9718-72DAD5F1F8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19A90180-7D93-4548-89D7-FE5EDBF536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994AFF-717D-4E5C-A5FD-9F36BE364DD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4066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3FE38236-799B-9B41-B453-F7F057561A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B20B76F0-4365-D843-9718-72DAD5F1F8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19A90180-7D93-4548-89D7-FE5EDBF536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BA5531-F658-4227-B035-0BFBED544DA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5189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FE38236-799B-9B41-B453-F7F057561A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20B76F0-4365-D843-9718-72DAD5F1F8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9A90180-7D93-4548-89D7-FE5EDBF536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311300-451A-425B-A727-D10C386B6BA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77939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FE38236-799B-9B41-B453-F7F057561A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20B76F0-4365-D843-9718-72DAD5F1F8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9A90180-7D93-4548-89D7-FE5EDBF536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16CA3C-8BFE-4BE0-B750-E4E0940214A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578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3FE38236-799B-9B41-B453-F7F057561A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B20B76F0-4365-D843-9718-72DAD5F1F8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19A90180-7D93-4548-89D7-FE5EDBF536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BA5531-F658-4227-B035-0BFBED544DA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16561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FE38236-799B-9B41-B453-F7F057561A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20B76F0-4365-D843-9718-72DAD5F1F8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9A90180-7D93-4548-89D7-FE5EDBF536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A0200A-232D-417E-BFD1-01016BE3643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4163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FE38236-799B-9B41-B453-F7F057561A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20B76F0-4365-D843-9718-72DAD5F1F8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9A90180-7D93-4548-89D7-FE5EDBF536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8A7A36-CD80-4AC7-8BBD-EC21AD0028E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71361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FE38236-799B-9B41-B453-F7F057561A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20B76F0-4365-D843-9718-72DAD5F1F8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9A90180-7D93-4548-89D7-FE5EDBF536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CD2802-DA2B-4663-97AE-4811F24F321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53234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FE38236-799B-9B41-B453-F7F057561A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20B76F0-4365-D843-9718-72DAD5F1F8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9A90180-7D93-4548-89D7-FE5EDBF536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311300-451A-425B-A727-D10C386B6BA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6561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FE38236-799B-9B41-B453-F7F057561A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20B76F0-4365-D843-9718-72DAD5F1F8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9A90180-7D93-4548-89D7-FE5EDBF536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16CA3C-8BFE-4BE0-B750-E4E0940214A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590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chemeClr val="accent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3FE38236-799B-9B41-B453-F7F057561AF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B20B76F0-4365-D843-9718-72DAD5F1F8B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19A90180-7D93-4548-89D7-FE5EDBF536F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45CB5FE-D30E-4BDA-BFE1-F5DE2EBE2669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332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chemeClr val="accent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3FE38236-799B-9B41-B453-F7F057561AF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B20B76F0-4365-D843-9718-72DAD5F1F8B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19A90180-7D93-4548-89D7-FE5EDBF536F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45CB5FE-D30E-4BDA-BFE1-F5DE2EBE2669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443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chemeClr val="accent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3FE38236-799B-9B41-B453-F7F057561AF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B20B76F0-4365-D843-9718-72DAD5F1F8B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19A90180-7D93-4548-89D7-FE5EDBF536F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45CB5FE-D30E-4BDA-BFE1-F5DE2EBE2669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744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chemeClr val="accent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3FE38236-799B-9B41-B453-F7F057561AF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B20B76F0-4365-D843-9718-72DAD5F1F8B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19A90180-7D93-4548-89D7-FE5EDBF536F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45CB5FE-D30E-4BDA-BFE1-F5DE2EBE2669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91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chemeClr val="accent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3FE38236-799B-9B41-B453-F7F057561AF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B20B76F0-4365-D843-9718-72DAD5F1F8B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19A90180-7D93-4548-89D7-FE5EDBF536F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45CB5FE-D30E-4BDA-BFE1-F5DE2EBE2669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674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chemeClr val="accent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3FE38236-799B-9B41-B453-F7F057561AF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B20B76F0-4365-D843-9718-72DAD5F1F8B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19A90180-7D93-4548-89D7-FE5EDBF536F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45CB5FE-D30E-4BDA-BFE1-F5DE2EBE2669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534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moeobrazovanie.ru/testy_na_vybor_professii/" TargetMode="External"/><Relationship Id="rId7" Type="http://schemas.openxmlformats.org/officeDocument/2006/relationships/hyperlink" Target="https://profdiagnostika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etodkabi.net.ru/index.php?id=1_s#ur" TargetMode="External"/><Relationship Id="rId5" Type="http://schemas.openxmlformats.org/officeDocument/2006/relationships/hyperlink" Target="https://www.ucheba.ru/prof" TargetMode="External"/><Relationship Id="rId4" Type="http://schemas.openxmlformats.org/officeDocument/2006/relationships/hyperlink" Target="https://proforientatsia.ru/tests/" TargetMode="Externa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proektoria.online/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s://proforientatsia.ru/professions/#mctm1-S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hyperlink" Target="http://atlas100.ru/" TargetMode="External"/><Relationship Id="rId4" Type="http://schemas.openxmlformats.org/officeDocument/2006/relationships/hyperlink" Target="https://edunews.ru/professii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vuzoteka.ru/%D0%B2%D1%83%D0%B7%D1%8B" TargetMode="External"/><Relationship Id="rId3" Type="http://schemas.openxmlformats.org/officeDocument/2006/relationships/hyperlink" Target="http://vuzopedia.ru/vuz/" TargetMode="External"/><Relationship Id="rId7" Type="http://schemas.openxmlformats.org/officeDocument/2006/relationships/hyperlink" Target="https://education.yandex.ru/universities/" TargetMode="External"/><Relationship Id="rId2" Type="http://schemas.openxmlformats.org/officeDocument/2006/relationships/hyperlink" Target="http://www.vsekolledzhi.ru/" TargetMode="External"/><Relationship Id="rId1" Type="http://schemas.openxmlformats.org/officeDocument/2006/relationships/slideLayout" Target="../slideLayouts/slideLayout26.xml"/><Relationship Id="rId6" Type="http://schemas.openxmlformats.org/officeDocument/2006/relationships/hyperlink" Target="http://map.obrnadzor.gov.ru/" TargetMode="External"/><Relationship Id="rId5" Type="http://schemas.openxmlformats.org/officeDocument/2006/relationships/hyperlink" Target="http://vuz.edunetwork.ru/" TargetMode="External"/><Relationship Id="rId4" Type="http://schemas.openxmlformats.org/officeDocument/2006/relationships/hyperlink" Target="http://abitur.cbias.ru/" TargetMode="Externa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oi.edu.ru/" TargetMode="External"/><Relationship Id="rId2" Type="http://schemas.openxmlformats.org/officeDocument/2006/relationships/hyperlink" Target="https://xn--j1at1a.xn--p1ai/abiturientu/distanczionnaya-forma-obucheniya" TargetMode="Externa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9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zavpk.edu.yar.ru/tsentr_professionalnoy_reabilitatsii__46.html" TargetMode="External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50.xml"/><Relationship Id="rId4" Type="http://schemas.openxmlformats.org/officeDocument/2006/relationships/hyperlink" Target="http://www.ytuipt.ru/usloviya-obucheniya-invalidov-i-lic-s-ovz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esurs-yar.ru/shkolnikam_i_abiturientam/" TargetMode="External"/><Relationship Id="rId7" Type="http://schemas.openxmlformats.org/officeDocument/2006/relationships/hyperlink" Target="https://proektoria.online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2.xml"/><Relationship Id="rId6" Type="http://schemas.openxmlformats.org/officeDocument/2006/relationships/hyperlink" Target="https://mel.fm/blog/mikhail-lantsman/67238-5-saytov-navigatorov-dlya-poiska-vuzov-i-proverki-prokhodnykh-ballov-ochen-mnogo-ssylok" TargetMode="External"/><Relationship Id="rId5" Type="http://schemas.openxmlformats.org/officeDocument/2006/relationships/hyperlink" Target="http://metodkabi.net.ru/index.php?id=2" TargetMode="External"/><Relationship Id="rId4" Type="http://schemas.openxmlformats.org/officeDocument/2006/relationships/hyperlink" Target="https://proforientatsia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Использование Интернет – ресурсов в </a:t>
            </a:r>
            <a:br>
              <a:rPr lang="ru-RU" dirty="0" smtClean="0"/>
            </a:br>
            <a:r>
              <a:rPr lang="ru-RU" dirty="0" err="1" smtClean="0"/>
              <a:t>профориентационной</a:t>
            </a:r>
            <a:r>
              <a:rPr lang="ru-RU" dirty="0" smtClean="0"/>
              <a:t> работе. Рекомендации учащимся.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883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8" t="10938" r="13213" b="11914"/>
          <a:stretch>
            <a:fillRect/>
          </a:stretch>
        </p:blipFill>
        <p:spPr bwMode="auto">
          <a:xfrm>
            <a:off x="6530975" y="4714875"/>
            <a:ext cx="26130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313"/>
            <a:ext cx="10001250" cy="142875"/>
          </a:xfrm>
        </p:spPr>
        <p:txBody>
          <a:bodyPr/>
          <a:lstStyle/>
          <a:p>
            <a:pPr algn="l" eaLnBrk="1" hangingPunct="1"/>
            <a: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  <a:t>Интернет-ресурсы: САМОПОЗНАНИЕ, САМОДИАГНОСТИКА</a:t>
            </a:r>
          </a:p>
        </p:txBody>
      </p:sp>
      <p:grpSp>
        <p:nvGrpSpPr>
          <p:cNvPr id="23555" name="Group 4"/>
          <p:cNvGrpSpPr>
            <a:grpSpLocks/>
          </p:cNvGrpSpPr>
          <p:nvPr/>
        </p:nvGrpSpPr>
        <p:grpSpPr bwMode="auto">
          <a:xfrm>
            <a:off x="0" y="571500"/>
            <a:ext cx="6350000" cy="76200"/>
            <a:chOff x="616" y="4040"/>
            <a:chExt cx="4000" cy="48"/>
          </a:xfrm>
        </p:grpSpPr>
        <p:sp>
          <p:nvSpPr>
            <p:cNvPr id="23563" name="Line 5"/>
            <p:cNvSpPr>
              <a:spLocks noChangeShapeType="1"/>
            </p:cNvSpPr>
            <p:nvPr/>
          </p:nvSpPr>
          <p:spPr bwMode="auto">
            <a:xfrm>
              <a:off x="616" y="4088"/>
              <a:ext cx="4000" cy="0"/>
            </a:xfrm>
            <a:prstGeom prst="line">
              <a:avLst/>
            </a:prstGeom>
            <a:noFill/>
            <a:ln w="76200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3564" name="Line 6"/>
            <p:cNvSpPr>
              <a:spLocks noChangeShapeType="1"/>
            </p:cNvSpPr>
            <p:nvPr/>
          </p:nvSpPr>
          <p:spPr bwMode="auto">
            <a:xfrm>
              <a:off x="648" y="4040"/>
              <a:ext cx="3888" cy="0"/>
            </a:xfrm>
            <a:prstGeom prst="line">
              <a:avLst/>
            </a:prstGeom>
            <a:noFill/>
            <a:ln w="762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3556" name="Group 7"/>
          <p:cNvGrpSpPr>
            <a:grpSpLocks/>
          </p:cNvGrpSpPr>
          <p:nvPr/>
        </p:nvGrpSpPr>
        <p:grpSpPr bwMode="auto">
          <a:xfrm>
            <a:off x="4286250" y="6500813"/>
            <a:ext cx="2771775" cy="73025"/>
            <a:chOff x="616" y="4040"/>
            <a:chExt cx="4000" cy="48"/>
          </a:xfrm>
        </p:grpSpPr>
        <p:sp>
          <p:nvSpPr>
            <p:cNvPr id="23561" name="Line 8"/>
            <p:cNvSpPr>
              <a:spLocks noChangeShapeType="1"/>
            </p:cNvSpPr>
            <p:nvPr/>
          </p:nvSpPr>
          <p:spPr bwMode="auto">
            <a:xfrm>
              <a:off x="616" y="4088"/>
              <a:ext cx="4000" cy="0"/>
            </a:xfrm>
            <a:prstGeom prst="line">
              <a:avLst/>
            </a:prstGeom>
            <a:noFill/>
            <a:ln w="76200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3562" name="Line 9"/>
            <p:cNvSpPr>
              <a:spLocks noChangeShapeType="1"/>
            </p:cNvSpPr>
            <p:nvPr/>
          </p:nvSpPr>
          <p:spPr bwMode="auto">
            <a:xfrm>
              <a:off x="648" y="4040"/>
              <a:ext cx="3888" cy="0"/>
            </a:xfrm>
            <a:prstGeom prst="line">
              <a:avLst/>
            </a:prstGeom>
            <a:noFill/>
            <a:ln w="762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A763BF87-75D0-B14D-AC1B-C77B44D78D70}"/>
              </a:ext>
            </a:extLst>
          </p:cNvPr>
          <p:cNvSpPr/>
          <p:nvPr/>
        </p:nvSpPr>
        <p:spPr>
          <a:xfrm>
            <a:off x="428625" y="714375"/>
            <a:ext cx="8715375" cy="16922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endParaRPr lang="ru-RU" sz="1600" b="1" dirty="0">
              <a:solidFill>
                <a:srgbClr val="000099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dirty="0">
                <a:solidFill>
                  <a:srgbClr val="000099"/>
                </a:solidFill>
              </a:rPr>
              <a:t/>
            </a:r>
            <a:br>
              <a:rPr lang="ru-RU" sz="4400" dirty="0">
                <a:solidFill>
                  <a:srgbClr val="000099"/>
                </a:solidFill>
              </a:rPr>
            </a:br>
            <a:endParaRPr lang="ru-RU" sz="4400" dirty="0">
              <a:solidFill>
                <a:srgbClr val="000099"/>
              </a:solidFill>
            </a:endParaRPr>
          </a:p>
        </p:txBody>
      </p:sp>
      <p:sp>
        <p:nvSpPr>
          <p:cNvPr id="23558" name="Прямоугольник 11"/>
          <p:cNvSpPr>
            <a:spLocks noChangeArrowheads="1"/>
          </p:cNvSpPr>
          <p:nvPr/>
        </p:nvSpPr>
        <p:spPr bwMode="auto">
          <a:xfrm>
            <a:off x="571500" y="928688"/>
            <a:ext cx="8143875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altLang="ru-RU" sz="2400" smtClean="0">
                <a:solidFill>
                  <a:srgbClr val="000000"/>
                </a:solidFill>
              </a:rPr>
              <a:t> </a:t>
            </a:r>
            <a:r>
              <a:rPr lang="ru-RU" altLang="ru-RU" sz="2400" u="sng" smtClean="0">
                <a:solidFill>
                  <a:srgbClr val="000000"/>
                </a:solidFill>
                <a:hlinkClick r:id="rId3"/>
              </a:rPr>
              <a:t>https://moeobrazovanie.ru/testy_na_vybor_professii/</a:t>
            </a:r>
            <a:endParaRPr lang="ru-RU" altLang="ru-RU" sz="24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altLang="ru-RU" sz="2400" u="sng" smtClean="0">
                <a:solidFill>
                  <a:srgbClr val="000000"/>
                </a:solidFill>
                <a:hlinkClick r:id="rId4"/>
              </a:rPr>
              <a:t>https://proforientatsia.ru/tests/</a:t>
            </a:r>
            <a:endParaRPr lang="ru-RU" altLang="ru-RU" sz="24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altLang="ru-RU" sz="2400" u="sng" smtClean="0">
                <a:solidFill>
                  <a:srgbClr val="000000"/>
                </a:solidFill>
                <a:hlinkClick r:id="rId5"/>
              </a:rPr>
              <a:t>https://www.ucheba.ru/prof</a:t>
            </a:r>
            <a:endParaRPr lang="ru-RU" altLang="ru-RU" sz="24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altLang="ru-RU" sz="2400" smtClean="0">
                <a:solidFill>
                  <a:srgbClr val="000000"/>
                </a:solidFill>
              </a:rPr>
              <a:t> </a:t>
            </a:r>
            <a:r>
              <a:rPr lang="en-US" altLang="ru-RU" sz="2400" smtClean="0">
                <a:solidFill>
                  <a:srgbClr val="000000"/>
                </a:solidFill>
                <a:hlinkClick r:id="rId6"/>
              </a:rPr>
              <a:t>http://metodkabi.net.ru/index.php?id=1_s#ur</a:t>
            </a:r>
            <a:endParaRPr lang="ru-RU" altLang="ru-RU" sz="24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altLang="ru-RU" sz="2400" smtClean="0">
                <a:solidFill>
                  <a:srgbClr val="000000"/>
                </a:solidFill>
                <a:hlinkClick r:id="rId7"/>
              </a:rPr>
              <a:t>https://profdiagnostika.ru/</a:t>
            </a:r>
            <a:r>
              <a:rPr lang="ru-RU" altLang="ru-RU" sz="2400" smtClean="0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4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400" smtClean="0">
              <a:solidFill>
                <a:srgbClr val="000000"/>
              </a:solidFill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0" t="3125" r="17056" b="10938"/>
          <a:stretch>
            <a:fillRect/>
          </a:stretch>
        </p:blipFill>
        <p:spPr bwMode="auto">
          <a:xfrm>
            <a:off x="3357563" y="3714750"/>
            <a:ext cx="3500437" cy="281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5859" r="42349" b="16016"/>
          <a:stretch>
            <a:fillRect/>
          </a:stretch>
        </p:blipFill>
        <p:spPr bwMode="auto">
          <a:xfrm>
            <a:off x="0" y="3000375"/>
            <a:ext cx="371475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687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313"/>
            <a:ext cx="10001250" cy="142875"/>
          </a:xfrm>
        </p:spPr>
        <p:txBody>
          <a:bodyPr/>
          <a:lstStyle/>
          <a:p>
            <a:pPr algn="l" eaLnBrk="1" hangingPunct="1"/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Интернет-ресурсы: МИР ПРОФЕССИЙ, РЫНОК ТРУДА</a:t>
            </a:r>
          </a:p>
        </p:txBody>
      </p:sp>
      <p:grpSp>
        <p:nvGrpSpPr>
          <p:cNvPr id="24578" name="Group 4"/>
          <p:cNvGrpSpPr>
            <a:grpSpLocks/>
          </p:cNvGrpSpPr>
          <p:nvPr/>
        </p:nvGrpSpPr>
        <p:grpSpPr bwMode="auto">
          <a:xfrm>
            <a:off x="0" y="571500"/>
            <a:ext cx="6350000" cy="76200"/>
            <a:chOff x="616" y="4040"/>
            <a:chExt cx="4000" cy="48"/>
          </a:xfrm>
        </p:grpSpPr>
        <p:sp>
          <p:nvSpPr>
            <p:cNvPr id="24587" name="Line 5"/>
            <p:cNvSpPr>
              <a:spLocks noChangeShapeType="1"/>
            </p:cNvSpPr>
            <p:nvPr/>
          </p:nvSpPr>
          <p:spPr bwMode="auto">
            <a:xfrm>
              <a:off x="616" y="4088"/>
              <a:ext cx="4000" cy="0"/>
            </a:xfrm>
            <a:prstGeom prst="line">
              <a:avLst/>
            </a:prstGeom>
            <a:noFill/>
            <a:ln w="76200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4588" name="Line 6"/>
            <p:cNvSpPr>
              <a:spLocks noChangeShapeType="1"/>
            </p:cNvSpPr>
            <p:nvPr/>
          </p:nvSpPr>
          <p:spPr bwMode="auto">
            <a:xfrm>
              <a:off x="648" y="4040"/>
              <a:ext cx="3888" cy="0"/>
            </a:xfrm>
            <a:prstGeom prst="line">
              <a:avLst/>
            </a:prstGeom>
            <a:noFill/>
            <a:ln w="762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4579" name="Group 7"/>
          <p:cNvGrpSpPr>
            <a:grpSpLocks/>
          </p:cNvGrpSpPr>
          <p:nvPr/>
        </p:nvGrpSpPr>
        <p:grpSpPr bwMode="auto">
          <a:xfrm>
            <a:off x="4286250" y="6500813"/>
            <a:ext cx="2771775" cy="73025"/>
            <a:chOff x="616" y="4040"/>
            <a:chExt cx="4000" cy="48"/>
          </a:xfrm>
        </p:grpSpPr>
        <p:sp>
          <p:nvSpPr>
            <p:cNvPr id="24585" name="Line 8"/>
            <p:cNvSpPr>
              <a:spLocks noChangeShapeType="1"/>
            </p:cNvSpPr>
            <p:nvPr/>
          </p:nvSpPr>
          <p:spPr bwMode="auto">
            <a:xfrm>
              <a:off x="616" y="4088"/>
              <a:ext cx="4000" cy="0"/>
            </a:xfrm>
            <a:prstGeom prst="line">
              <a:avLst/>
            </a:prstGeom>
            <a:noFill/>
            <a:ln w="76200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4586" name="Line 9"/>
            <p:cNvSpPr>
              <a:spLocks noChangeShapeType="1"/>
            </p:cNvSpPr>
            <p:nvPr/>
          </p:nvSpPr>
          <p:spPr bwMode="auto">
            <a:xfrm>
              <a:off x="648" y="4040"/>
              <a:ext cx="3888" cy="0"/>
            </a:xfrm>
            <a:prstGeom prst="line">
              <a:avLst/>
            </a:prstGeom>
            <a:noFill/>
            <a:ln w="762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C1350850-F189-184B-B1CE-C331586A86A1}"/>
              </a:ext>
            </a:extLst>
          </p:cNvPr>
          <p:cNvSpPr/>
          <p:nvPr/>
        </p:nvSpPr>
        <p:spPr>
          <a:xfrm>
            <a:off x="428625" y="714375"/>
            <a:ext cx="8715375" cy="16922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endParaRPr lang="ru-RU" sz="1600" b="1" dirty="0">
              <a:solidFill>
                <a:srgbClr val="000099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dirty="0">
                <a:solidFill>
                  <a:srgbClr val="000099"/>
                </a:solidFill>
              </a:rPr>
              <a:t/>
            </a:r>
            <a:br>
              <a:rPr lang="ru-RU" sz="4400" dirty="0">
                <a:solidFill>
                  <a:srgbClr val="000099"/>
                </a:solidFill>
              </a:rPr>
            </a:br>
            <a:endParaRPr lang="ru-RU" sz="4400" dirty="0">
              <a:solidFill>
                <a:srgbClr val="000099"/>
              </a:solidFill>
            </a:endParaRPr>
          </a:p>
        </p:txBody>
      </p:sp>
      <p:sp>
        <p:nvSpPr>
          <p:cNvPr id="24581" name="Прямоугольник 11"/>
          <p:cNvSpPr>
            <a:spLocks noChangeArrowheads="1"/>
          </p:cNvSpPr>
          <p:nvPr/>
        </p:nvSpPr>
        <p:spPr bwMode="auto">
          <a:xfrm>
            <a:off x="357188" y="642938"/>
            <a:ext cx="8143875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altLang="ru-RU" sz="2400" u="sng" dirty="0" smtClean="0">
                <a:solidFill>
                  <a:srgbClr val="000000"/>
                </a:solidFill>
                <a:hlinkClick r:id="rId2"/>
              </a:rPr>
              <a:t>https://proforientatsia.ru/professions/#mctm1-S</a:t>
            </a:r>
            <a:endParaRPr lang="ru-RU" altLang="ru-RU" sz="2400" u="sng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altLang="ru-RU" sz="2400" dirty="0" smtClean="0">
                <a:solidFill>
                  <a:srgbClr val="000000"/>
                </a:solidFill>
                <a:hlinkClick r:id="rId3"/>
              </a:rPr>
              <a:t>https://proektoria.online/</a:t>
            </a:r>
            <a:endParaRPr lang="ru-RU" altLang="ru-RU" sz="2400" u="sng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altLang="ru-RU" sz="2400" u="sng" dirty="0" smtClean="0">
                <a:solidFill>
                  <a:srgbClr val="000000"/>
                </a:solidFill>
                <a:hlinkClick r:id="rId4"/>
              </a:rPr>
              <a:t>https://edunews.ru/professii/</a:t>
            </a:r>
            <a:endParaRPr lang="en-US" altLang="ru-RU" sz="24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altLang="ru-RU" sz="2400" u="sng" dirty="0" smtClean="0">
                <a:solidFill>
                  <a:srgbClr val="000000"/>
                </a:solidFill>
                <a:hlinkClick r:id="rId5"/>
              </a:rPr>
              <a:t>http://atlas100.ru/</a:t>
            </a:r>
            <a:endParaRPr lang="ru-RU" altLang="ru-RU" sz="2400" u="sng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24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ru-RU" sz="24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altLang="ru-RU" sz="24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400" dirty="0" smtClean="0">
              <a:solidFill>
                <a:srgbClr val="000000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4883" r="11053" b="11131"/>
          <a:stretch>
            <a:fillRect/>
          </a:stretch>
        </p:blipFill>
        <p:spPr bwMode="auto">
          <a:xfrm>
            <a:off x="0" y="3630613"/>
            <a:ext cx="4429125" cy="322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5" t="8789" r="15994" b="11131"/>
          <a:stretch>
            <a:fillRect/>
          </a:stretch>
        </p:blipFill>
        <p:spPr bwMode="auto">
          <a:xfrm>
            <a:off x="4286250" y="3352800"/>
            <a:ext cx="464343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3" t="5859" r="14348" b="12109"/>
          <a:stretch>
            <a:fillRect/>
          </a:stretch>
        </p:blipFill>
        <p:spPr bwMode="auto">
          <a:xfrm>
            <a:off x="6072188" y="1857375"/>
            <a:ext cx="2857500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255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313"/>
            <a:ext cx="10001250" cy="142875"/>
          </a:xfrm>
        </p:spPr>
        <p:txBody>
          <a:bodyPr/>
          <a:lstStyle/>
          <a:p>
            <a:pPr algn="l" eaLnBrk="1" hangingPunct="1"/>
            <a: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  <a:t>Интернет-ресурсы: ПРОФЕССИОНАЛЬНОЕ ОБРАЗОВАНИЕ</a:t>
            </a:r>
          </a:p>
        </p:txBody>
      </p:sp>
      <p:grpSp>
        <p:nvGrpSpPr>
          <p:cNvPr id="25602" name="Group 4"/>
          <p:cNvGrpSpPr>
            <a:grpSpLocks/>
          </p:cNvGrpSpPr>
          <p:nvPr/>
        </p:nvGrpSpPr>
        <p:grpSpPr bwMode="auto">
          <a:xfrm>
            <a:off x="0" y="571500"/>
            <a:ext cx="6350000" cy="76200"/>
            <a:chOff x="616" y="4040"/>
            <a:chExt cx="4000" cy="48"/>
          </a:xfrm>
        </p:grpSpPr>
        <p:sp>
          <p:nvSpPr>
            <p:cNvPr id="25609" name="Line 5"/>
            <p:cNvSpPr>
              <a:spLocks noChangeShapeType="1"/>
            </p:cNvSpPr>
            <p:nvPr/>
          </p:nvSpPr>
          <p:spPr bwMode="auto">
            <a:xfrm>
              <a:off x="616" y="4088"/>
              <a:ext cx="4000" cy="0"/>
            </a:xfrm>
            <a:prstGeom prst="line">
              <a:avLst/>
            </a:prstGeom>
            <a:noFill/>
            <a:ln w="76200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5610" name="Line 6"/>
            <p:cNvSpPr>
              <a:spLocks noChangeShapeType="1"/>
            </p:cNvSpPr>
            <p:nvPr/>
          </p:nvSpPr>
          <p:spPr bwMode="auto">
            <a:xfrm>
              <a:off x="648" y="4040"/>
              <a:ext cx="3888" cy="0"/>
            </a:xfrm>
            <a:prstGeom prst="line">
              <a:avLst/>
            </a:prstGeom>
            <a:noFill/>
            <a:ln w="762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5603" name="Group 7"/>
          <p:cNvGrpSpPr>
            <a:grpSpLocks/>
          </p:cNvGrpSpPr>
          <p:nvPr/>
        </p:nvGrpSpPr>
        <p:grpSpPr bwMode="auto">
          <a:xfrm>
            <a:off x="4286250" y="6500813"/>
            <a:ext cx="2771775" cy="73025"/>
            <a:chOff x="616" y="4040"/>
            <a:chExt cx="4000" cy="48"/>
          </a:xfrm>
        </p:grpSpPr>
        <p:sp>
          <p:nvSpPr>
            <p:cNvPr id="25607" name="Line 8"/>
            <p:cNvSpPr>
              <a:spLocks noChangeShapeType="1"/>
            </p:cNvSpPr>
            <p:nvPr/>
          </p:nvSpPr>
          <p:spPr bwMode="auto">
            <a:xfrm>
              <a:off x="616" y="4088"/>
              <a:ext cx="4000" cy="0"/>
            </a:xfrm>
            <a:prstGeom prst="line">
              <a:avLst/>
            </a:prstGeom>
            <a:noFill/>
            <a:ln w="76200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5608" name="Line 9"/>
            <p:cNvSpPr>
              <a:spLocks noChangeShapeType="1"/>
            </p:cNvSpPr>
            <p:nvPr/>
          </p:nvSpPr>
          <p:spPr bwMode="auto">
            <a:xfrm>
              <a:off x="648" y="4040"/>
              <a:ext cx="3888" cy="0"/>
            </a:xfrm>
            <a:prstGeom prst="line">
              <a:avLst/>
            </a:prstGeom>
            <a:noFill/>
            <a:ln w="762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AD87191-7026-E647-88BD-90E549017F22}"/>
              </a:ext>
            </a:extLst>
          </p:cNvPr>
          <p:cNvSpPr/>
          <p:nvPr/>
        </p:nvSpPr>
        <p:spPr>
          <a:xfrm>
            <a:off x="428625" y="714375"/>
            <a:ext cx="8715375" cy="16922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endParaRPr lang="ru-RU" sz="1600" b="1" dirty="0">
              <a:solidFill>
                <a:srgbClr val="000099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dirty="0">
                <a:solidFill>
                  <a:srgbClr val="000099"/>
                </a:solidFill>
              </a:rPr>
              <a:t/>
            </a:r>
            <a:br>
              <a:rPr lang="ru-RU" sz="4400" dirty="0">
                <a:solidFill>
                  <a:srgbClr val="000099"/>
                </a:solidFill>
              </a:rPr>
            </a:br>
            <a:endParaRPr lang="ru-RU" sz="4400" dirty="0">
              <a:solidFill>
                <a:srgbClr val="000099"/>
              </a:solidFill>
            </a:endParaRPr>
          </a:p>
        </p:txBody>
      </p:sp>
      <p:sp>
        <p:nvSpPr>
          <p:cNvPr id="25605" name="Прямоугольник 11"/>
          <p:cNvSpPr>
            <a:spLocks noChangeArrowheads="1"/>
          </p:cNvSpPr>
          <p:nvPr/>
        </p:nvSpPr>
        <p:spPr bwMode="auto">
          <a:xfrm>
            <a:off x="214313" y="500063"/>
            <a:ext cx="8286750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smtClean="0">
                <a:solidFill>
                  <a:srgbClr val="000066"/>
                </a:solidFill>
              </a:rPr>
              <a:t>Среднее профессиональное образование:</a:t>
            </a:r>
            <a:endParaRPr lang="ru-RU" altLang="ru-RU" sz="2400" smtClean="0">
              <a:solidFill>
                <a:srgbClr val="000066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u="sng" smtClean="0">
                <a:solidFill>
                  <a:srgbClr val="000000"/>
                </a:solidFill>
                <a:hlinkClick r:id="rId2"/>
              </a:rPr>
              <a:t>http://www.vsekolledzhi.ru</a:t>
            </a:r>
            <a:endParaRPr lang="ru-RU" altLang="ru-RU" sz="24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smtClean="0">
                <a:solidFill>
                  <a:srgbClr val="000000"/>
                </a:solidFill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smtClean="0">
                <a:solidFill>
                  <a:srgbClr val="000066"/>
                </a:solidFill>
              </a:rPr>
              <a:t>Высшее образование:</a:t>
            </a:r>
            <a:endParaRPr lang="ru-RU" altLang="ru-RU" sz="2400" smtClean="0">
              <a:solidFill>
                <a:srgbClr val="000066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smtClean="0">
                <a:solidFill>
                  <a:srgbClr val="000066"/>
                </a:solidFill>
              </a:rPr>
              <a:t>Все ВУЗы России:</a:t>
            </a:r>
            <a:r>
              <a:rPr lang="ru-RU" altLang="ru-RU" sz="2400" smtClean="0">
                <a:solidFill>
                  <a:srgbClr val="000000"/>
                </a:solidFill>
              </a:rPr>
              <a:t>  </a:t>
            </a:r>
            <a:r>
              <a:rPr lang="ru-RU" altLang="ru-RU" sz="2400" u="sng" smtClean="0">
                <a:solidFill>
                  <a:srgbClr val="000000"/>
                </a:solidFill>
                <a:hlinkClick r:id="rId3"/>
              </a:rPr>
              <a:t>http://vuzopedia.ru/vuz/</a:t>
            </a:r>
            <a:endParaRPr lang="ru-RU" altLang="ru-RU" sz="2400" u="sng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2400" smtClean="0">
                <a:solidFill>
                  <a:srgbClr val="000000"/>
                </a:solidFill>
                <a:hlinkClick r:id="rId4"/>
              </a:rPr>
              <a:t>http://abitur.cbias.ru/</a:t>
            </a:r>
            <a:r>
              <a:rPr lang="ru-RU" altLang="ru-RU" sz="2400" smtClean="0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smtClean="0">
                <a:solidFill>
                  <a:srgbClr val="000066"/>
                </a:solidFill>
              </a:rPr>
              <a:t>Справочник абитуриента: </a:t>
            </a:r>
            <a:r>
              <a:rPr lang="ru-RU" altLang="ru-RU" sz="2400" u="sng" smtClean="0">
                <a:solidFill>
                  <a:srgbClr val="000000"/>
                </a:solidFill>
                <a:hlinkClick r:id="rId5"/>
              </a:rPr>
              <a:t>http://vuz.edunetwork.ru/</a:t>
            </a:r>
            <a:endParaRPr lang="ru-RU" altLang="ru-RU" sz="24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smtClean="0">
                <a:solidFill>
                  <a:srgbClr val="000066"/>
                </a:solidFill>
              </a:rPr>
              <a:t>Интерактивная карта ВУЗов:</a:t>
            </a:r>
            <a:r>
              <a:rPr lang="ru-RU" altLang="ru-RU" sz="2400" smtClean="0">
                <a:solidFill>
                  <a:srgbClr val="000000"/>
                </a:solidFill>
              </a:rPr>
              <a:t> </a:t>
            </a:r>
            <a:r>
              <a:rPr lang="ru-RU" altLang="ru-RU" sz="2400" u="sng" smtClean="0">
                <a:solidFill>
                  <a:srgbClr val="000000"/>
                </a:solidFill>
                <a:hlinkClick r:id="rId6"/>
              </a:rPr>
              <a:t>http://map.obrnadzor.gov.ru/</a:t>
            </a:r>
            <a:endParaRPr lang="ru-RU" altLang="ru-RU" sz="24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smtClean="0">
                <a:solidFill>
                  <a:srgbClr val="000066"/>
                </a:solidFill>
              </a:rPr>
              <a:t>Атлас ВУЗов:</a:t>
            </a:r>
            <a:r>
              <a:rPr lang="ru-RU" altLang="ru-RU" sz="2400" smtClean="0">
                <a:solidFill>
                  <a:srgbClr val="000000"/>
                </a:solidFill>
              </a:rPr>
              <a:t> </a:t>
            </a:r>
            <a:r>
              <a:rPr lang="ru-RU" altLang="ru-RU" sz="2400" u="sng" smtClean="0">
                <a:solidFill>
                  <a:srgbClr val="000000"/>
                </a:solidFill>
                <a:hlinkClick r:id="rId7"/>
              </a:rPr>
              <a:t>https://education.yandex.ru/universities/</a:t>
            </a:r>
            <a:endParaRPr lang="ru-RU" altLang="ru-RU" sz="24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smtClean="0">
                <a:solidFill>
                  <a:srgbClr val="000000"/>
                </a:solidFill>
              </a:rPr>
              <a:t>Рейтинг ВУЗов на 2018:  </a:t>
            </a:r>
            <a:r>
              <a:rPr lang="ru-RU" altLang="ru-RU" sz="2400" u="sng" smtClean="0">
                <a:solidFill>
                  <a:srgbClr val="000000"/>
                </a:solidFill>
                <a:hlinkClick r:id="rId8"/>
              </a:rPr>
              <a:t>http://vuzoteka.ru/%D0%B2%D1%83%D0%B7%D1%8B</a:t>
            </a:r>
            <a:endParaRPr lang="ru-RU" altLang="ru-RU" sz="24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400" smtClean="0">
              <a:solidFill>
                <a:srgbClr val="000000"/>
              </a:solidFill>
            </a:endParaRPr>
          </a:p>
        </p:txBody>
      </p:sp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16602" r="3368" b="10156"/>
          <a:stretch>
            <a:fillRect/>
          </a:stretch>
        </p:blipFill>
        <p:spPr bwMode="auto">
          <a:xfrm>
            <a:off x="2500313" y="3786188"/>
            <a:ext cx="6643687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175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C4A6699-07CD-6447-93CC-EDC5807FC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" y="882650"/>
            <a:ext cx="8569325" cy="338455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ru-RU" dirty="0">
              <a:hlinkClick r:id="rId2"/>
            </a:endParaRPr>
          </a:p>
          <a:p>
            <a:pPr>
              <a:defRPr/>
            </a:pPr>
            <a:r>
              <a:rPr lang="ru-RU" dirty="0"/>
              <a:t>СПО </a:t>
            </a:r>
            <a:r>
              <a:rPr lang="en-GB" dirty="0">
                <a:hlinkClick r:id="rId2"/>
              </a:rPr>
              <a:t>https://xn--j1at1a.xn--p1ai/abiturientu/distanczionnaya-forma-obucheniya</a:t>
            </a:r>
            <a:r>
              <a:rPr lang="ru-RU" dirty="0"/>
              <a:t> </a:t>
            </a:r>
          </a:p>
          <a:p>
            <a:pPr>
              <a:defRPr/>
            </a:pPr>
            <a:r>
              <a:rPr lang="ru-RU" dirty="0"/>
              <a:t>ВПО </a:t>
            </a:r>
            <a:r>
              <a:rPr lang="en-GB" dirty="0">
                <a:hlinkClick r:id="rId3"/>
              </a:rPr>
              <a:t>https://moi.edu.ru</a:t>
            </a:r>
            <a:r>
              <a:rPr lang="ru-RU" dirty="0"/>
              <a:t> </a:t>
            </a:r>
          </a:p>
        </p:txBody>
      </p:sp>
      <p:pic>
        <p:nvPicPr>
          <p:cNvPr id="26626" name="Рисунок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70" r="1643"/>
          <a:stretch>
            <a:fillRect/>
          </a:stretch>
        </p:blipFill>
        <p:spPr bwMode="auto">
          <a:xfrm>
            <a:off x="1403350" y="4430713"/>
            <a:ext cx="7561263" cy="226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27" name="Group 4"/>
          <p:cNvGrpSpPr>
            <a:grpSpLocks/>
          </p:cNvGrpSpPr>
          <p:nvPr/>
        </p:nvGrpSpPr>
        <p:grpSpPr bwMode="auto">
          <a:xfrm>
            <a:off x="0" y="765175"/>
            <a:ext cx="6350000" cy="76200"/>
            <a:chOff x="616" y="4040"/>
            <a:chExt cx="4000" cy="48"/>
          </a:xfrm>
        </p:grpSpPr>
        <p:sp>
          <p:nvSpPr>
            <p:cNvPr id="26629" name="Line 5"/>
            <p:cNvSpPr>
              <a:spLocks noChangeShapeType="1"/>
            </p:cNvSpPr>
            <p:nvPr/>
          </p:nvSpPr>
          <p:spPr bwMode="auto">
            <a:xfrm>
              <a:off x="616" y="4088"/>
              <a:ext cx="4000" cy="0"/>
            </a:xfrm>
            <a:prstGeom prst="line">
              <a:avLst/>
            </a:prstGeom>
            <a:noFill/>
            <a:ln w="76200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6630" name="Line 6"/>
            <p:cNvSpPr>
              <a:spLocks noChangeShapeType="1"/>
            </p:cNvSpPr>
            <p:nvPr/>
          </p:nvSpPr>
          <p:spPr bwMode="auto">
            <a:xfrm>
              <a:off x="648" y="4040"/>
              <a:ext cx="3888" cy="0"/>
            </a:xfrm>
            <a:prstGeom prst="line">
              <a:avLst/>
            </a:prstGeom>
            <a:noFill/>
            <a:ln w="762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10001250" cy="142875"/>
          </a:xfrm>
        </p:spPr>
        <p:txBody>
          <a:bodyPr/>
          <a:lstStyle/>
          <a:p>
            <a:pPr algn="l" eaLnBrk="1" hangingPunct="1"/>
            <a:r>
              <a:rPr lang="ru-RU" altLang="ru-RU" sz="2000" b="1" smtClean="0">
                <a:solidFill>
                  <a:srgbClr val="000099"/>
                </a:solidFill>
                <a:latin typeface="Times New Roman" pitchFamily="18" charset="0"/>
              </a:rPr>
              <a:t>Интернет-ресурсы: ПРОФЕССИОНАЛЬНОЕ ОБРАЗОВАНИЕ ДИСТАНЦИОННОЕ ОБУЧЕНИЕ</a:t>
            </a:r>
          </a:p>
        </p:txBody>
      </p:sp>
    </p:spTree>
    <p:extLst>
      <p:ext uri="{BB962C8B-B14F-4D97-AF65-F5344CB8AC3E}">
        <p14:creationId xmlns:p14="http://schemas.microsoft.com/office/powerpoint/2010/main" val="45735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20638"/>
            <a:ext cx="3443288" cy="357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0" name="Group 4"/>
          <p:cNvGrpSpPr>
            <a:grpSpLocks/>
          </p:cNvGrpSpPr>
          <p:nvPr/>
        </p:nvGrpSpPr>
        <p:grpSpPr bwMode="auto">
          <a:xfrm>
            <a:off x="-36513" y="1468438"/>
            <a:ext cx="6350001" cy="76200"/>
            <a:chOff x="616" y="4040"/>
            <a:chExt cx="4000" cy="48"/>
          </a:xfrm>
        </p:grpSpPr>
        <p:sp>
          <p:nvSpPr>
            <p:cNvPr id="27653" name="Line 5"/>
            <p:cNvSpPr>
              <a:spLocks noChangeShapeType="1"/>
            </p:cNvSpPr>
            <p:nvPr/>
          </p:nvSpPr>
          <p:spPr bwMode="auto">
            <a:xfrm>
              <a:off x="616" y="4088"/>
              <a:ext cx="4000" cy="0"/>
            </a:xfrm>
            <a:prstGeom prst="line">
              <a:avLst/>
            </a:prstGeom>
            <a:noFill/>
            <a:ln w="76200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7654" name="Line 6"/>
            <p:cNvSpPr>
              <a:spLocks noChangeShapeType="1"/>
            </p:cNvSpPr>
            <p:nvPr/>
          </p:nvSpPr>
          <p:spPr bwMode="auto">
            <a:xfrm>
              <a:off x="648" y="4040"/>
              <a:ext cx="3888" cy="0"/>
            </a:xfrm>
            <a:prstGeom prst="line">
              <a:avLst/>
            </a:prstGeom>
            <a:noFill/>
            <a:ln w="762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7651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-36513" y="198438"/>
            <a:ext cx="5627688" cy="1143000"/>
          </a:xfrm>
        </p:spPr>
        <p:txBody>
          <a:bodyPr/>
          <a:lstStyle/>
          <a:p>
            <a:r>
              <a:rPr lang="ru-RU" altLang="ru-RU" sz="3600" b="1" smtClean="0">
                <a:solidFill>
                  <a:srgbClr val="000099"/>
                </a:solidFill>
                <a:latin typeface="Times New Roman" pitchFamily="18" charset="0"/>
              </a:rPr>
              <a:t>Интернет-ресурсы: </a:t>
            </a:r>
            <a:r>
              <a:rPr lang="ru-RU" altLang="ru-RU" sz="3200" b="1" smtClean="0">
                <a:solidFill>
                  <a:srgbClr val="002060"/>
                </a:solidFill>
              </a:rPr>
              <a:t>Обучение для лиц с ОВЗ</a:t>
            </a:r>
            <a:endParaRPr lang="ru-RU" altLang="ru-RU" sz="3600" b="1" smtClean="0">
              <a:solidFill>
                <a:srgbClr val="002060"/>
              </a:solidFill>
            </a:endParaRPr>
          </a:p>
        </p:txBody>
      </p:sp>
      <p:sp>
        <p:nvSpPr>
          <p:cNvPr id="27652" name="Объект 2"/>
          <p:cNvSpPr>
            <a:spLocks noGrp="1" noChangeArrowheads="1"/>
          </p:cNvSpPr>
          <p:nvPr>
            <p:ph idx="1"/>
          </p:nvPr>
        </p:nvSpPr>
        <p:spPr>
          <a:xfrm>
            <a:off x="250825" y="3584575"/>
            <a:ext cx="8229600" cy="2787650"/>
          </a:xfrm>
        </p:spPr>
        <p:txBody>
          <a:bodyPr/>
          <a:lstStyle/>
          <a:p>
            <a:r>
              <a:rPr lang="en-GB" altLang="ru-RU" smtClean="0">
                <a:hlinkClick r:id="rId3"/>
              </a:rPr>
              <a:t>http://resurs-yar.ru/po2018/dop/ovz.html</a:t>
            </a:r>
            <a:endParaRPr lang="ru-RU" altLang="ru-RU" smtClean="0">
              <a:hlinkClick r:id="rId3"/>
            </a:endParaRPr>
          </a:p>
          <a:p>
            <a:r>
              <a:rPr lang="en-GB" altLang="ru-RU" smtClean="0">
                <a:hlinkClick r:id="rId3"/>
              </a:rPr>
              <a:t>https://zavpk.edu.yar.ru/tsentr_professionalnoy_reabilitatsii__46.html</a:t>
            </a:r>
            <a:endParaRPr lang="ru-RU" altLang="ru-RU" smtClean="0"/>
          </a:p>
          <a:p>
            <a:r>
              <a:rPr lang="en-GB" altLang="ru-RU" smtClean="0">
                <a:hlinkClick r:id="rId4"/>
              </a:rPr>
              <a:t>http://www.ytuipt.ru/usloviya-obucheniya-invalidov-i-lic-s-ovz</a:t>
            </a:r>
            <a:r>
              <a:rPr lang="ru-RU" altLang="ru-RU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64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313"/>
            <a:ext cx="10001250" cy="142875"/>
          </a:xfrm>
        </p:spPr>
        <p:txBody>
          <a:bodyPr/>
          <a:lstStyle/>
          <a:p>
            <a:pPr algn="l" eaLnBrk="1" hangingPunct="1"/>
            <a:r>
              <a:rPr lang="ru-RU" altLang="ru-RU" sz="2400" b="1" smtClean="0">
                <a:solidFill>
                  <a:srgbClr val="000099"/>
                </a:solidFill>
                <a:latin typeface="Times New Roman" pitchFamily="18" charset="0"/>
              </a:rPr>
              <a:t>Интернет-ресурсы: ПОЛЕЗНЫЕ РЕСУРСЫ</a:t>
            </a:r>
          </a:p>
        </p:txBody>
      </p:sp>
      <p:grpSp>
        <p:nvGrpSpPr>
          <p:cNvPr id="28674" name="Group 4"/>
          <p:cNvGrpSpPr>
            <a:grpSpLocks/>
          </p:cNvGrpSpPr>
          <p:nvPr/>
        </p:nvGrpSpPr>
        <p:grpSpPr bwMode="auto">
          <a:xfrm>
            <a:off x="0" y="571500"/>
            <a:ext cx="6350000" cy="76200"/>
            <a:chOff x="616" y="4040"/>
            <a:chExt cx="4000" cy="48"/>
          </a:xfrm>
        </p:grpSpPr>
        <p:sp>
          <p:nvSpPr>
            <p:cNvPr id="28681" name="Line 5"/>
            <p:cNvSpPr>
              <a:spLocks noChangeShapeType="1"/>
            </p:cNvSpPr>
            <p:nvPr/>
          </p:nvSpPr>
          <p:spPr bwMode="auto">
            <a:xfrm>
              <a:off x="616" y="4088"/>
              <a:ext cx="4000" cy="0"/>
            </a:xfrm>
            <a:prstGeom prst="line">
              <a:avLst/>
            </a:prstGeom>
            <a:noFill/>
            <a:ln w="76200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8682" name="Line 6"/>
            <p:cNvSpPr>
              <a:spLocks noChangeShapeType="1"/>
            </p:cNvSpPr>
            <p:nvPr/>
          </p:nvSpPr>
          <p:spPr bwMode="auto">
            <a:xfrm>
              <a:off x="648" y="4040"/>
              <a:ext cx="3888" cy="0"/>
            </a:xfrm>
            <a:prstGeom prst="line">
              <a:avLst/>
            </a:prstGeom>
            <a:noFill/>
            <a:ln w="762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8675" name="Group 7"/>
          <p:cNvGrpSpPr>
            <a:grpSpLocks/>
          </p:cNvGrpSpPr>
          <p:nvPr/>
        </p:nvGrpSpPr>
        <p:grpSpPr bwMode="auto">
          <a:xfrm>
            <a:off x="4929188" y="6429375"/>
            <a:ext cx="2771775" cy="73025"/>
            <a:chOff x="616" y="4040"/>
            <a:chExt cx="4000" cy="48"/>
          </a:xfrm>
        </p:grpSpPr>
        <p:sp>
          <p:nvSpPr>
            <p:cNvPr id="28679" name="Line 8"/>
            <p:cNvSpPr>
              <a:spLocks noChangeShapeType="1"/>
            </p:cNvSpPr>
            <p:nvPr/>
          </p:nvSpPr>
          <p:spPr bwMode="auto">
            <a:xfrm>
              <a:off x="616" y="4088"/>
              <a:ext cx="4000" cy="0"/>
            </a:xfrm>
            <a:prstGeom prst="line">
              <a:avLst/>
            </a:prstGeom>
            <a:noFill/>
            <a:ln w="76200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8680" name="Line 9"/>
            <p:cNvSpPr>
              <a:spLocks noChangeShapeType="1"/>
            </p:cNvSpPr>
            <p:nvPr/>
          </p:nvSpPr>
          <p:spPr bwMode="auto">
            <a:xfrm>
              <a:off x="648" y="4040"/>
              <a:ext cx="3888" cy="0"/>
            </a:xfrm>
            <a:prstGeom prst="line">
              <a:avLst/>
            </a:prstGeom>
            <a:noFill/>
            <a:ln w="762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164B5155-3BE8-E240-9CB3-E58EB3F677F3}"/>
              </a:ext>
            </a:extLst>
          </p:cNvPr>
          <p:cNvSpPr/>
          <p:nvPr/>
        </p:nvSpPr>
        <p:spPr>
          <a:xfrm>
            <a:off x="428625" y="714375"/>
            <a:ext cx="8715375" cy="16922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endParaRPr lang="ru-RU" sz="1600" b="1" dirty="0">
              <a:solidFill>
                <a:srgbClr val="000099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dirty="0">
                <a:solidFill>
                  <a:srgbClr val="000099"/>
                </a:solidFill>
              </a:rPr>
              <a:t/>
            </a:r>
            <a:br>
              <a:rPr lang="ru-RU" sz="4400" dirty="0">
                <a:solidFill>
                  <a:srgbClr val="000099"/>
                </a:solidFill>
              </a:rPr>
            </a:br>
            <a:endParaRPr lang="ru-RU" sz="4400" dirty="0">
              <a:solidFill>
                <a:srgbClr val="000099"/>
              </a:solidFill>
            </a:endParaRPr>
          </a:p>
        </p:txBody>
      </p:sp>
      <p:pic>
        <p:nvPicPr>
          <p:cNvPr id="28677" name="Рисунок 12" descr="C:\Documents and Settings\wizard\Рабочий стол\ИнД Ярославль\2015-2016\ПРЕЗЕНТ_ПЛОЩАДКА\логотип инноваци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594350"/>
            <a:ext cx="171450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Прямоугольник 11"/>
          <p:cNvSpPr>
            <a:spLocks noChangeArrowheads="1"/>
          </p:cNvSpPr>
          <p:nvPr/>
        </p:nvSpPr>
        <p:spPr bwMode="auto">
          <a:xfrm>
            <a:off x="214313" y="1143000"/>
            <a:ext cx="8358187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altLang="ru-RU" sz="2400" dirty="0" smtClean="0">
                <a:solidFill>
                  <a:srgbClr val="000000"/>
                </a:solidFill>
                <a:hlinkClick r:id="rId3"/>
              </a:rPr>
              <a:t>http://resurs-yar.ru/shkolnikam_i_abiturientam/</a:t>
            </a:r>
            <a:endParaRPr lang="ru-RU" altLang="ru-RU" sz="2400" u="sng" dirty="0" smtClean="0">
              <a:solidFill>
                <a:srgbClr val="000000"/>
              </a:solidFill>
              <a:hlinkClick r:id="rId4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altLang="ru-RU" sz="2400" u="sng" dirty="0" smtClean="0">
                <a:solidFill>
                  <a:srgbClr val="000000"/>
                </a:solidFill>
                <a:hlinkClick r:id="rId4"/>
              </a:rPr>
              <a:t>https://proforientatsia.ru/</a:t>
            </a:r>
            <a:endParaRPr lang="ru-RU" altLang="ru-RU" sz="2400" dirty="0" smtClean="0">
              <a:solidFill>
                <a:srgbClr val="000000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altLang="ru-RU" sz="2400" u="sng" dirty="0" smtClean="0">
                <a:solidFill>
                  <a:srgbClr val="000000"/>
                </a:solidFill>
                <a:hlinkClick r:id="rId5"/>
              </a:rPr>
              <a:t>http://metodkabi.net.ru/index.php?id=2</a:t>
            </a:r>
            <a:r>
              <a:rPr lang="ru-RU" altLang="ru-RU" sz="2400" dirty="0" smtClean="0">
                <a:solidFill>
                  <a:srgbClr val="000000"/>
                </a:solidFill>
              </a:rPr>
              <a:t>   </a:t>
            </a:r>
            <a:r>
              <a:rPr lang="ru-RU" altLang="ru-RU" sz="1600" dirty="0" smtClean="0">
                <a:solidFill>
                  <a:srgbClr val="000066"/>
                </a:solidFill>
              </a:rPr>
              <a:t>(</a:t>
            </a:r>
            <a:r>
              <a:rPr lang="ru-RU" altLang="ru-RU" sz="1600" dirty="0" err="1" smtClean="0">
                <a:solidFill>
                  <a:srgbClr val="000066"/>
                </a:solidFill>
              </a:rPr>
              <a:t>Резапкина</a:t>
            </a:r>
            <a:r>
              <a:rPr lang="ru-RU" altLang="ru-RU" sz="1600" dirty="0" smtClean="0">
                <a:solidFill>
                  <a:srgbClr val="000066"/>
                </a:solidFill>
              </a:rPr>
              <a:t> Г.В. Психология и выбор профессии:  программа </a:t>
            </a:r>
            <a:r>
              <a:rPr lang="ru-RU" altLang="ru-RU" sz="1600" dirty="0" err="1" smtClean="0">
                <a:solidFill>
                  <a:srgbClr val="000066"/>
                </a:solidFill>
              </a:rPr>
              <a:t>предпрофильной</a:t>
            </a:r>
            <a:r>
              <a:rPr lang="ru-RU" altLang="ru-RU" sz="1600" dirty="0" smtClean="0">
                <a:solidFill>
                  <a:srgbClr val="000066"/>
                </a:solidFill>
              </a:rPr>
              <a:t> подготовки. Представлены разработки занятий по профориентации)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altLang="ru-RU" sz="2400" u="sng" dirty="0" smtClean="0">
                <a:solidFill>
                  <a:srgbClr val="000066"/>
                </a:solidFill>
                <a:hlinkClick r:id="rId6"/>
              </a:rPr>
              <a:t>https://mel.fm/blog/mikhail-lantsman/67238-5-saytov-navigatorov-dlya-poiska-vuzov-i-proverki-prokhodnykh-ballov-ochen-mnogo-ssylok</a:t>
            </a:r>
            <a:endParaRPr lang="ru-RU" altLang="ru-RU" sz="2400" u="sng" dirty="0" smtClean="0">
              <a:solidFill>
                <a:srgbClr val="000066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altLang="ru-RU" sz="2400" dirty="0" smtClean="0">
                <a:solidFill>
                  <a:srgbClr val="000000"/>
                </a:solidFill>
                <a:hlinkClick r:id="rId7"/>
              </a:rPr>
              <a:t>https://proektoria.online/</a:t>
            </a:r>
            <a:endParaRPr lang="ru-RU" altLang="ru-RU" sz="24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altLang="ru-RU" sz="2400" dirty="0" smtClean="0">
                <a:solidFill>
                  <a:srgbClr val="000066"/>
                </a:solidFill>
              </a:rPr>
              <a:t>мультсериал "</a:t>
            </a:r>
            <a:r>
              <a:rPr lang="ru-RU" altLang="ru-RU" sz="2400" dirty="0" err="1" smtClean="0">
                <a:solidFill>
                  <a:srgbClr val="000066"/>
                </a:solidFill>
              </a:rPr>
              <a:t>навигатум</a:t>
            </a:r>
            <a:r>
              <a:rPr lang="ru-RU" altLang="ru-RU" sz="2400" dirty="0" smtClean="0">
                <a:solidFill>
                  <a:srgbClr val="000066"/>
                </a:solidFill>
              </a:rPr>
              <a:t>: калейдоскоп профессий"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2400" dirty="0" smtClean="0">
              <a:solidFill>
                <a:srgbClr val="000000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2400" u="sng" dirty="0" smtClean="0">
              <a:solidFill>
                <a:srgbClr val="000066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2400" dirty="0" smtClean="0">
              <a:solidFill>
                <a:srgbClr val="000000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2400" dirty="0" smtClean="0">
              <a:solidFill>
                <a:srgbClr val="000066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2400" dirty="0" smtClean="0">
              <a:solidFill>
                <a:srgbClr val="000066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600" dirty="0" smtClean="0">
              <a:solidFill>
                <a:srgbClr val="000066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27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Оформление по умолчанию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Оформление по умолчанию">
  <a:themeElements>
    <a:clrScheme name="Оформление по умолчанию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Оформление по умолчанию">
  <a:themeElements>
    <a:clrScheme name="Оформление по умолчанию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Оформление по умолчанию">
  <a:themeElements>
    <a:clrScheme name="Оформление по умолчанию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</Words>
  <Application>Microsoft Office PowerPoint</Application>
  <PresentationFormat>Экран (4:3)</PresentationFormat>
  <Paragraphs>53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4_Оформление по умолчанию</vt:lpstr>
      <vt:lpstr>5_Оформление по умолчанию</vt:lpstr>
      <vt:lpstr>Волна</vt:lpstr>
      <vt:lpstr>Использование Интернет – ресурсов в  профориентационной работе. Рекомендации учащимся.</vt:lpstr>
      <vt:lpstr>Интернет-ресурсы: САМОПОЗНАНИЕ, САМОДИАГНОСТИКА</vt:lpstr>
      <vt:lpstr>Интернет-ресурсы: МИР ПРОФЕССИЙ, РЫНОК ТРУДА</vt:lpstr>
      <vt:lpstr>Интернет-ресурсы: ПРОФЕССИОНАЛЬНОЕ ОБРАЗОВАНИЕ</vt:lpstr>
      <vt:lpstr>Интернет-ресурсы: ПРОФЕССИОНАЛЬНОЕ ОБРАЗОВАНИЕ ДИСТАНЦИОННОЕ ОБУЧЕНИЕ</vt:lpstr>
      <vt:lpstr>Интернет-ресурсы: Обучение для лиц с ОВЗ</vt:lpstr>
      <vt:lpstr>Интернет-ресурсы: ПОЛЕЗНЫЕ РЕСУРСЫ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Интернет – ресурсов в  профориентационной работе. Рекомендации учащимся.</dc:title>
  <dc:creator>USER-PC</dc:creator>
  <cp:lastModifiedBy>USER-PC</cp:lastModifiedBy>
  <cp:revision>1</cp:revision>
  <dcterms:created xsi:type="dcterms:W3CDTF">2019-05-06T10:49:28Z</dcterms:created>
  <dcterms:modified xsi:type="dcterms:W3CDTF">2019-05-06T10:53:42Z</dcterms:modified>
</cp:coreProperties>
</file>